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1"/>
  </p:notesMasterIdLst>
  <p:handoutMasterIdLst>
    <p:handoutMasterId r:id="rId12"/>
  </p:handoutMasterIdLst>
  <p:sldIdLst>
    <p:sldId id="343" r:id="rId2"/>
    <p:sldId id="390" r:id="rId3"/>
    <p:sldId id="374" r:id="rId4"/>
    <p:sldId id="398" r:id="rId5"/>
    <p:sldId id="354" r:id="rId6"/>
    <p:sldId id="336" r:id="rId7"/>
    <p:sldId id="338" r:id="rId8"/>
    <p:sldId id="355" r:id="rId9"/>
    <p:sldId id="401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EDDFA"/>
    <a:srgbClr val="C2E2F6"/>
    <a:srgbClr val="B55621"/>
    <a:srgbClr val="000099"/>
    <a:srgbClr val="24055B"/>
    <a:srgbClr val="0033CC"/>
    <a:srgbClr val="D77E5B"/>
    <a:srgbClr val="0067B4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05" autoAdjust="0"/>
    <p:restoredTop sz="94677" autoAdjust="0"/>
  </p:normalViewPr>
  <p:slideViewPr>
    <p:cSldViewPr showGuides="1">
      <p:cViewPr>
        <p:scale>
          <a:sx n="100" d="100"/>
          <a:sy n="100" d="100"/>
        </p:scale>
        <p:origin x="-984" y="66"/>
      </p:cViewPr>
      <p:guideLst>
        <p:guide orient="horz" pos="2614"/>
        <p:guide pos="2925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22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73;&#1097;&#1072;&#1103;\&#1050;&#1086;&#1083;&#1083;&#1077;&#1075;&#1080;&#1103;%202014\&#1056;&#1080;&#1089;&#1091;&#1085;&#1082;&#1080;%20&#1082;%20&#1082;&#1086;&#1083;&#1083;&#1077;&#1075;&#1080;&#1080;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73;&#1097;&#1072;&#1103;\&#1050;&#1086;&#1083;&#1083;&#1077;&#1075;&#1080;&#1103;%202014\&#1056;&#1080;&#1089;&#1091;&#1085;&#1082;&#1080;%20&#1082;%20&#1082;&#1086;&#1083;&#1083;&#1077;&#1075;&#1080;&#1080;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73;&#1097;&#1072;&#1103;\&#1050;&#1086;&#1083;&#1083;&#1077;&#1075;&#1080;&#1103;%202014\&#1056;&#1080;&#1089;&#1091;&#1085;&#1082;&#1080;%20&#1082;%20&#1082;&#1086;&#1083;&#1083;&#1077;&#1075;&#1080;&#1080;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lang="ru-RU" sz="1200" b="1" i="0" u="none" strike="noStrike" kern="1200" baseline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dirty="0"/>
              <a:t>Грузооборот внутреннего водного транспорта,  млрд. т-км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1850340545965696E-2"/>
          <c:y val="0.22373562808032701"/>
          <c:w val="0.93423517914205356"/>
          <c:h val="0.63523728844943161"/>
        </c:manualLayout>
      </c:layout>
      <c:barChart>
        <c:barDir val="col"/>
        <c:grouping val="clustered"/>
        <c:ser>
          <c:idx val="0"/>
          <c:order val="0"/>
          <c:tx>
            <c:strRef>
              <c:f>объемы!$A$57</c:f>
              <c:strCache>
                <c:ptCount val="1"/>
                <c:pt idx="0">
                  <c:v>Грузооборот внутреннего водного транспорта,  млрд. т-км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объемы!$B$56:$D$56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объемы!$B$57:$D$57</c:f>
              <c:numCache>
                <c:formatCode>General</c:formatCode>
                <c:ptCount val="3"/>
                <c:pt idx="0">
                  <c:v>77.599999999999994</c:v>
                </c:pt>
                <c:pt idx="1">
                  <c:v>80.8</c:v>
                </c:pt>
                <c:pt idx="2">
                  <c:v>80.099999999999994</c:v>
                </c:pt>
              </c:numCache>
            </c:numRef>
          </c:val>
        </c:ser>
        <c:axId val="63293312"/>
        <c:axId val="62910464"/>
      </c:barChart>
      <c:catAx>
        <c:axId val="63293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62910464"/>
        <c:crosses val="autoZero"/>
        <c:auto val="1"/>
        <c:lblAlgn val="ctr"/>
        <c:lblOffset val="100"/>
      </c:catAx>
      <c:valAx>
        <c:axId val="62910464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6329331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Увеличение производственной мощности российских портов,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млн</a:t>
            </a:r>
            <a:r>
              <a:rPr lang="ru-RU" dirty="0"/>
              <a:t>. </a:t>
            </a:r>
            <a:r>
              <a:rPr lang="ru-RU" dirty="0" smtClean="0"/>
              <a:t>тонн</a:t>
            </a:r>
            <a:endParaRPr lang="ru-RU" dirty="0"/>
          </a:p>
        </c:rich>
      </c:tx>
      <c:layout>
        <c:manualLayout>
          <c:xMode val="edge"/>
          <c:yMode val="edge"/>
          <c:x val="0.13135412543316868"/>
          <c:y val="6.368891110864230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'Воды 2014-2016'!$A$29</c:f>
              <c:strCache>
                <c:ptCount val="1"/>
                <c:pt idx="0">
                  <c:v>Увеличение производственной мощности российских портов, млн. тонн
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Val val="1"/>
          </c:dLbls>
          <c:cat>
            <c:numRef>
              <c:f>'Воды 2014-2016'!$B$28:$E$28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'Воды 2014-2016'!$B$29:$E$29</c:f>
              <c:numCache>
                <c:formatCode>General</c:formatCode>
                <c:ptCount val="4"/>
                <c:pt idx="0">
                  <c:v>30.5</c:v>
                </c:pt>
                <c:pt idx="1">
                  <c:v>20</c:v>
                </c:pt>
                <c:pt idx="2">
                  <c:v>30</c:v>
                </c:pt>
                <c:pt idx="3">
                  <c:v>32</c:v>
                </c:pt>
              </c:numCache>
            </c:numRef>
          </c:val>
        </c:ser>
        <c:axId val="68585344"/>
        <c:axId val="68586880"/>
      </c:barChart>
      <c:catAx>
        <c:axId val="68585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68586880"/>
        <c:crosses val="autoZero"/>
        <c:auto val="1"/>
        <c:lblAlgn val="ctr"/>
        <c:lblOffset val="100"/>
      </c:catAx>
      <c:valAx>
        <c:axId val="68586880"/>
        <c:scaling>
          <c:orientation val="minMax"/>
        </c:scaling>
        <c:delete val="1"/>
        <c:axPos val="l"/>
        <c:numFmt formatCode="General" sourceLinked="1"/>
        <c:tickLblPos val="none"/>
        <c:crossAx val="68585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/>
            </a:pPr>
            <a:r>
              <a:rPr lang="ru-RU" dirty="0"/>
              <a:t> Объём перевалки грузов в российских морских портах,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млн</a:t>
            </a:r>
            <a:r>
              <a:rPr lang="ru-RU" dirty="0"/>
              <a:t>. тонн </a:t>
            </a:r>
          </a:p>
        </c:rich>
      </c:tx>
      <c:layout>
        <c:manualLayout>
          <c:xMode val="edge"/>
          <c:yMode val="edge"/>
          <c:x val="0.12002752620473039"/>
          <c:y val="9.574333010617867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'Воды 2014-2016'!$A$31</c:f>
              <c:strCache>
                <c:ptCount val="1"/>
                <c:pt idx="0">
                  <c:v> Объём перевалки грузов в российских морских портах, млн. тонн в год
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0" dirty="0" smtClean="0"/>
                      <a:t>5</a:t>
                    </a:r>
                    <a:r>
                      <a:rPr lang="en-US" b="0" dirty="0" smtClean="0"/>
                      <a:t>8</a:t>
                    </a:r>
                    <a:r>
                      <a:rPr lang="ru-RU" b="0" dirty="0" smtClean="0"/>
                      <a:t>9,2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r>
                      <a:rPr lang="ru-RU" dirty="0" smtClean="0"/>
                      <a:t>7,0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Val val="1"/>
          </c:dLbls>
          <c:cat>
            <c:numRef>
              <c:f>'Воды 2014-2016'!$B$30:$E$30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'Воды 2014-2016'!$B$31:$E$31</c:f>
              <c:numCache>
                <c:formatCode>General</c:formatCode>
                <c:ptCount val="4"/>
                <c:pt idx="0">
                  <c:v>583</c:v>
                </c:pt>
                <c:pt idx="1">
                  <c:v>610</c:v>
                </c:pt>
                <c:pt idx="2">
                  <c:v>635</c:v>
                </c:pt>
                <c:pt idx="3">
                  <c:v>669</c:v>
                </c:pt>
              </c:numCache>
            </c:numRef>
          </c:val>
        </c:ser>
        <c:axId val="67181568"/>
        <c:axId val="67191552"/>
      </c:barChart>
      <c:catAx>
        <c:axId val="6718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67191552"/>
        <c:crosses val="autoZero"/>
        <c:auto val="1"/>
        <c:lblAlgn val="ctr"/>
        <c:lblOffset val="100"/>
      </c:catAx>
      <c:valAx>
        <c:axId val="67191552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67181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68C28-17E2-463E-8BF8-5AF7D8616371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</dgm:pt>
    <dgm:pt modelId="{B71C9C9F-7289-4C43-BBA1-0A7591A6A292}">
      <dgm:prSet phldrT="[Текст]"/>
      <dgm:spPr/>
      <dgm:t>
        <a:bodyPr/>
        <a:lstStyle/>
        <a:p>
          <a:r>
            <a:rPr lang="ru-RU" dirty="0" smtClean="0"/>
            <a:t>Повышение качественных характеристик внутренних водных путей и обеспечения безопасности работы СГС </a:t>
          </a:r>
          <a:endParaRPr lang="ru-RU" dirty="0"/>
        </a:p>
      </dgm:t>
    </dgm:pt>
    <dgm:pt modelId="{A965FCD7-E07E-4D9C-8734-30694787A98F}" type="parTrans" cxnId="{8134F00B-20BA-4DF2-8385-930B0CC0AE50}">
      <dgm:prSet/>
      <dgm:spPr/>
      <dgm:t>
        <a:bodyPr/>
        <a:lstStyle/>
        <a:p>
          <a:endParaRPr lang="ru-RU"/>
        </a:p>
      </dgm:t>
    </dgm:pt>
    <dgm:pt modelId="{365E95D1-26FD-41D1-9BA7-3D07E734389D}" type="sibTrans" cxnId="{8134F00B-20BA-4DF2-8385-930B0CC0AE50}">
      <dgm:prSet/>
      <dgm:spPr/>
      <dgm:t>
        <a:bodyPr/>
        <a:lstStyle/>
        <a:p>
          <a:endParaRPr lang="ru-RU"/>
        </a:p>
      </dgm:t>
    </dgm:pt>
    <dgm:pt modelId="{8669370C-5793-4442-A4D0-24F29FD5AD27}">
      <dgm:prSet phldrT="[Текст]"/>
      <dgm:spPr/>
      <dgm:t>
        <a:bodyPr/>
        <a:lstStyle/>
        <a:p>
          <a:r>
            <a:rPr lang="ru-RU" dirty="0" smtClean="0"/>
            <a:t>Увеличение пропускной способности российских морских портов</a:t>
          </a:r>
          <a:endParaRPr lang="ru-RU" dirty="0"/>
        </a:p>
      </dgm:t>
    </dgm:pt>
    <dgm:pt modelId="{0858AD79-A975-4CEA-B64E-D8E44701EF8E}" type="parTrans" cxnId="{950FE4F8-158F-4649-A0CE-0793ED810C64}">
      <dgm:prSet/>
      <dgm:spPr/>
      <dgm:t>
        <a:bodyPr/>
        <a:lstStyle/>
        <a:p>
          <a:endParaRPr lang="ru-RU"/>
        </a:p>
      </dgm:t>
    </dgm:pt>
    <dgm:pt modelId="{DA2FFFF0-435E-4119-ABA8-D03B3CD15312}" type="sibTrans" cxnId="{950FE4F8-158F-4649-A0CE-0793ED810C64}">
      <dgm:prSet/>
      <dgm:spPr/>
      <dgm:t>
        <a:bodyPr/>
        <a:lstStyle/>
        <a:p>
          <a:endParaRPr lang="ru-RU"/>
        </a:p>
      </dgm:t>
    </dgm:pt>
    <dgm:pt modelId="{532524D5-11C6-497C-9C4D-30BA8C514CEC}">
      <dgm:prSet phldrT="[Текст]"/>
      <dgm:spPr/>
      <dgm:t>
        <a:bodyPr/>
        <a:lstStyle/>
        <a:p>
          <a:r>
            <a:rPr lang="ru-RU" dirty="0" smtClean="0"/>
            <a:t>Обеспечение безопасности на транспорте</a:t>
          </a:r>
          <a:endParaRPr lang="ru-RU" dirty="0"/>
        </a:p>
      </dgm:t>
    </dgm:pt>
    <dgm:pt modelId="{BEB63108-6C6A-47F0-9066-63BA6AE2B251}" type="parTrans" cxnId="{A6F4D7B1-F8C5-4424-B370-DF910240B1E0}">
      <dgm:prSet/>
      <dgm:spPr/>
      <dgm:t>
        <a:bodyPr/>
        <a:lstStyle/>
        <a:p>
          <a:endParaRPr lang="ru-RU"/>
        </a:p>
      </dgm:t>
    </dgm:pt>
    <dgm:pt modelId="{C9D05B7B-E5B6-4735-8BB3-CEFE30C9CFB9}" type="sibTrans" cxnId="{A6F4D7B1-F8C5-4424-B370-DF910240B1E0}">
      <dgm:prSet/>
      <dgm:spPr/>
      <dgm:t>
        <a:bodyPr/>
        <a:lstStyle/>
        <a:p>
          <a:endParaRPr lang="ru-RU"/>
        </a:p>
      </dgm:t>
    </dgm:pt>
    <dgm:pt modelId="{4AEC4323-FA79-48EF-B4A6-5BB8089D45C1}">
      <dgm:prSet phldrT="[Текст]"/>
      <dgm:spPr/>
      <dgm:t>
        <a:bodyPr/>
        <a:lstStyle/>
        <a:p>
          <a:r>
            <a:rPr lang="ru-RU" dirty="0" smtClean="0"/>
            <a:t>Обновление парка транспортных средств, состава морского и речного флота</a:t>
          </a:r>
          <a:endParaRPr lang="ru-RU" dirty="0"/>
        </a:p>
      </dgm:t>
    </dgm:pt>
    <dgm:pt modelId="{A6648098-EB1A-4DC0-9691-9F313223FDA7}" type="sibTrans" cxnId="{269BEE9C-7262-4D30-A2BD-732DF76EDAF3}">
      <dgm:prSet/>
      <dgm:spPr/>
      <dgm:t>
        <a:bodyPr/>
        <a:lstStyle/>
        <a:p>
          <a:endParaRPr lang="ru-RU"/>
        </a:p>
      </dgm:t>
    </dgm:pt>
    <dgm:pt modelId="{F3636EAE-D790-43AE-A22C-D2DC2358786F}" type="parTrans" cxnId="{269BEE9C-7262-4D30-A2BD-732DF76EDAF3}">
      <dgm:prSet/>
      <dgm:spPr/>
      <dgm:t>
        <a:bodyPr/>
        <a:lstStyle/>
        <a:p>
          <a:endParaRPr lang="ru-RU"/>
        </a:p>
      </dgm:t>
    </dgm:pt>
    <dgm:pt modelId="{297FFC45-C880-4F4C-8BCD-38E59B61BB74}" type="pres">
      <dgm:prSet presAssocID="{0FF68C28-17E2-463E-8BF8-5AF7D8616371}" presName="Name0" presStyleCnt="0">
        <dgm:presLayoutVars>
          <dgm:dir/>
          <dgm:resizeHandles val="exact"/>
        </dgm:presLayoutVars>
      </dgm:prSet>
      <dgm:spPr/>
    </dgm:pt>
    <dgm:pt modelId="{4D2D9494-5F98-45D9-9648-BCAE8BEB34D3}" type="pres">
      <dgm:prSet presAssocID="{0FF68C28-17E2-463E-8BF8-5AF7D8616371}" presName="fgShape" presStyleLbl="fgShp" presStyleIdx="0" presStyleCnt="1" custScaleX="108696"/>
      <dgm:spPr/>
    </dgm:pt>
    <dgm:pt modelId="{D0B31E1B-1E53-4FEA-B350-B631D64A5DA8}" type="pres">
      <dgm:prSet presAssocID="{0FF68C28-17E2-463E-8BF8-5AF7D8616371}" presName="linComp" presStyleCnt="0"/>
      <dgm:spPr/>
    </dgm:pt>
    <dgm:pt modelId="{BFEEBE36-61E4-43D9-8FC2-0A5761A3DA31}" type="pres">
      <dgm:prSet presAssocID="{B71C9C9F-7289-4C43-BBA1-0A7591A6A292}" presName="compNode" presStyleCnt="0"/>
      <dgm:spPr/>
    </dgm:pt>
    <dgm:pt modelId="{A1162F23-F35A-4A70-BE06-43D448D0482D}" type="pres">
      <dgm:prSet presAssocID="{B71C9C9F-7289-4C43-BBA1-0A7591A6A292}" presName="bkgdShape" presStyleLbl="node1" presStyleIdx="0" presStyleCnt="4"/>
      <dgm:spPr/>
      <dgm:t>
        <a:bodyPr/>
        <a:lstStyle/>
        <a:p>
          <a:endParaRPr lang="ru-RU"/>
        </a:p>
      </dgm:t>
    </dgm:pt>
    <dgm:pt modelId="{0F6D7041-569C-4660-B2CD-C0852068E913}" type="pres">
      <dgm:prSet presAssocID="{B71C9C9F-7289-4C43-BBA1-0A7591A6A29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2602E-4440-488D-9165-8EDB63428096}" type="pres">
      <dgm:prSet presAssocID="{B71C9C9F-7289-4C43-BBA1-0A7591A6A292}" presName="invisiNode" presStyleLbl="node1" presStyleIdx="0" presStyleCnt="4"/>
      <dgm:spPr/>
    </dgm:pt>
    <dgm:pt modelId="{E848372A-8887-4D9A-99E6-4473C3FE06AF}" type="pres">
      <dgm:prSet presAssocID="{B71C9C9F-7289-4C43-BBA1-0A7591A6A292}" presName="imagNode" presStyleLbl="fgImgPlace1" presStyleIdx="0" presStyleCnt="4" custScaleX="117256" custScaleY="1142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B4D828-5C12-405C-A1A0-EDF9DE1E5332}" type="pres">
      <dgm:prSet presAssocID="{365E95D1-26FD-41D1-9BA7-3D07E734389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C7957D-C0C3-4251-95E2-3224CC231753}" type="pres">
      <dgm:prSet presAssocID="{8669370C-5793-4442-A4D0-24F29FD5AD27}" presName="compNode" presStyleCnt="0"/>
      <dgm:spPr/>
    </dgm:pt>
    <dgm:pt modelId="{03EFB5AC-3980-4D6B-A5E3-A21379DD4895}" type="pres">
      <dgm:prSet presAssocID="{8669370C-5793-4442-A4D0-24F29FD5AD27}" presName="bkgdShape" presStyleLbl="node1" presStyleIdx="1" presStyleCnt="4"/>
      <dgm:spPr/>
      <dgm:t>
        <a:bodyPr/>
        <a:lstStyle/>
        <a:p>
          <a:endParaRPr lang="ru-RU"/>
        </a:p>
      </dgm:t>
    </dgm:pt>
    <dgm:pt modelId="{4019D302-E455-40C9-A046-BA55360B6735}" type="pres">
      <dgm:prSet presAssocID="{8669370C-5793-4442-A4D0-24F29FD5AD2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0D4B4-0071-40E7-ADBA-6C6BBBDC7586}" type="pres">
      <dgm:prSet presAssocID="{8669370C-5793-4442-A4D0-24F29FD5AD27}" presName="invisiNode" presStyleLbl="node1" presStyleIdx="1" presStyleCnt="4"/>
      <dgm:spPr/>
    </dgm:pt>
    <dgm:pt modelId="{CAB2B206-9E89-4CF4-852E-AC6BE71AB93F}" type="pres">
      <dgm:prSet presAssocID="{8669370C-5793-4442-A4D0-24F29FD5AD27}" presName="imagNode" presStyleLbl="fgImgPlace1" presStyleIdx="1" presStyleCnt="4" custScaleX="124111" custScaleY="1142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CB0EA7-9026-4417-96D5-28E1B5BD41F7}" type="pres">
      <dgm:prSet presAssocID="{DA2FFFF0-435E-4119-ABA8-D03B3CD153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E43F18-E71B-472C-BC00-AFE6CE720141}" type="pres">
      <dgm:prSet presAssocID="{532524D5-11C6-497C-9C4D-30BA8C514CEC}" presName="compNode" presStyleCnt="0"/>
      <dgm:spPr/>
    </dgm:pt>
    <dgm:pt modelId="{B5ED264C-438C-41D8-9E93-D0AC773B3897}" type="pres">
      <dgm:prSet presAssocID="{532524D5-11C6-497C-9C4D-30BA8C514CEC}" presName="bkgdShape" presStyleLbl="node1" presStyleIdx="2" presStyleCnt="4" custLinFactX="24266" custLinFactNeighborX="100000" custLinFactNeighborY="2790"/>
      <dgm:spPr/>
      <dgm:t>
        <a:bodyPr/>
        <a:lstStyle/>
        <a:p>
          <a:endParaRPr lang="ru-RU"/>
        </a:p>
      </dgm:t>
    </dgm:pt>
    <dgm:pt modelId="{FF546579-B881-4D58-B2AB-473477656977}" type="pres">
      <dgm:prSet presAssocID="{532524D5-11C6-497C-9C4D-30BA8C514CE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5C366-7126-4B8E-93DA-2EEE0237673A}" type="pres">
      <dgm:prSet presAssocID="{532524D5-11C6-497C-9C4D-30BA8C514CEC}" presName="invisiNode" presStyleLbl="node1" presStyleIdx="2" presStyleCnt="4"/>
      <dgm:spPr/>
    </dgm:pt>
    <dgm:pt modelId="{4CFD9047-37E0-49C0-8B13-B05C157C554B}" type="pres">
      <dgm:prSet presAssocID="{532524D5-11C6-497C-9C4D-30BA8C514CEC}" presName="imagNode" presStyleLbl="fgImgPlace1" presStyleIdx="2" presStyleCnt="4" custScaleX="125274" custScaleY="105873" custLinFactX="35523" custLinFactNeighborX="100000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B24D48-90D3-4BE1-999E-FB9DBBC67558}" type="pres">
      <dgm:prSet presAssocID="{C9D05B7B-E5B6-4735-8BB3-CEFE30C9C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E0E50C-4C60-441E-B574-6879D60875F3}" type="pres">
      <dgm:prSet presAssocID="{4AEC4323-FA79-48EF-B4A6-5BB8089D45C1}" presName="compNode" presStyleCnt="0"/>
      <dgm:spPr/>
    </dgm:pt>
    <dgm:pt modelId="{831A25EB-8060-4FE8-9254-2876A5AF2064}" type="pres">
      <dgm:prSet presAssocID="{4AEC4323-FA79-48EF-B4A6-5BB8089D45C1}" presName="bkgdShape" presStyleLbl="node1" presStyleIdx="3" presStyleCnt="4" custLinFactX="-1303" custLinFactNeighborX="-100000"/>
      <dgm:spPr/>
      <dgm:t>
        <a:bodyPr/>
        <a:lstStyle/>
        <a:p>
          <a:endParaRPr lang="ru-RU"/>
        </a:p>
      </dgm:t>
    </dgm:pt>
    <dgm:pt modelId="{FC92247E-E542-4E57-A3A4-D6B629C7BDB5}" type="pres">
      <dgm:prSet presAssocID="{4AEC4323-FA79-48EF-B4A6-5BB8089D45C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3CF33-F048-41C7-83C1-299124BF73AD}" type="pres">
      <dgm:prSet presAssocID="{4AEC4323-FA79-48EF-B4A6-5BB8089D45C1}" presName="invisiNode" presStyleLbl="node1" presStyleIdx="3" presStyleCnt="4"/>
      <dgm:spPr/>
    </dgm:pt>
    <dgm:pt modelId="{23FAE3ED-E9F4-44BD-A393-91C5F080710E}" type="pres">
      <dgm:prSet presAssocID="{4AEC4323-FA79-48EF-B4A6-5BB8089D45C1}" presName="imagNode" presStyleLbl="fgImgPlace1" presStyleIdx="3" presStyleCnt="4" custScaleX="120635" custScaleY="105872" custLinFactX="-27148" custLinFactNeighborX="-100000" custLinFactNeighborY="577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C9EE3B2-EFF9-4CA7-A3E2-84D1BCBB69F3}" type="presOf" srcId="{4AEC4323-FA79-48EF-B4A6-5BB8089D45C1}" destId="{FC92247E-E542-4E57-A3A4-D6B629C7BDB5}" srcOrd="1" destOrd="0" presId="urn:microsoft.com/office/officeart/2005/8/layout/hList7"/>
    <dgm:cxn modelId="{E0089D73-C986-4076-899E-7109EB3C878E}" type="presOf" srcId="{B71C9C9F-7289-4C43-BBA1-0A7591A6A292}" destId="{A1162F23-F35A-4A70-BE06-43D448D0482D}" srcOrd="0" destOrd="0" presId="urn:microsoft.com/office/officeart/2005/8/layout/hList7"/>
    <dgm:cxn modelId="{65F1B335-2404-47DF-AA41-8A5EB4248E60}" type="presOf" srcId="{8669370C-5793-4442-A4D0-24F29FD5AD27}" destId="{4019D302-E455-40C9-A046-BA55360B6735}" srcOrd="1" destOrd="0" presId="urn:microsoft.com/office/officeart/2005/8/layout/hList7"/>
    <dgm:cxn modelId="{185B0F09-2109-4CE4-B61A-DB0AEDB7E286}" type="presOf" srcId="{532524D5-11C6-497C-9C4D-30BA8C514CEC}" destId="{B5ED264C-438C-41D8-9E93-D0AC773B3897}" srcOrd="0" destOrd="0" presId="urn:microsoft.com/office/officeart/2005/8/layout/hList7"/>
    <dgm:cxn modelId="{5A7D9A70-6F0C-49FB-973E-BA13FDC64831}" type="presOf" srcId="{0FF68C28-17E2-463E-8BF8-5AF7D8616371}" destId="{297FFC45-C880-4F4C-8BCD-38E59B61BB74}" srcOrd="0" destOrd="0" presId="urn:microsoft.com/office/officeart/2005/8/layout/hList7"/>
    <dgm:cxn modelId="{950FE4F8-158F-4649-A0CE-0793ED810C64}" srcId="{0FF68C28-17E2-463E-8BF8-5AF7D8616371}" destId="{8669370C-5793-4442-A4D0-24F29FD5AD27}" srcOrd="1" destOrd="0" parTransId="{0858AD79-A975-4CEA-B64E-D8E44701EF8E}" sibTransId="{DA2FFFF0-435E-4119-ABA8-D03B3CD15312}"/>
    <dgm:cxn modelId="{B325DC6F-81C8-447D-B06A-DDAB45A39490}" type="presOf" srcId="{B71C9C9F-7289-4C43-BBA1-0A7591A6A292}" destId="{0F6D7041-569C-4660-B2CD-C0852068E913}" srcOrd="1" destOrd="0" presId="urn:microsoft.com/office/officeart/2005/8/layout/hList7"/>
    <dgm:cxn modelId="{AA5EECB1-080A-43F0-897C-DE1AEBB0A68E}" type="presOf" srcId="{532524D5-11C6-497C-9C4D-30BA8C514CEC}" destId="{FF546579-B881-4D58-B2AB-473477656977}" srcOrd="1" destOrd="0" presId="urn:microsoft.com/office/officeart/2005/8/layout/hList7"/>
    <dgm:cxn modelId="{968C6338-B87F-4621-B007-9F46E405669E}" type="presOf" srcId="{4AEC4323-FA79-48EF-B4A6-5BB8089D45C1}" destId="{831A25EB-8060-4FE8-9254-2876A5AF2064}" srcOrd="0" destOrd="0" presId="urn:microsoft.com/office/officeart/2005/8/layout/hList7"/>
    <dgm:cxn modelId="{385F5652-711A-4D1E-83E5-E48B26C59F69}" type="presOf" srcId="{365E95D1-26FD-41D1-9BA7-3D07E734389D}" destId="{4BB4D828-5C12-405C-A1A0-EDF9DE1E5332}" srcOrd="0" destOrd="0" presId="urn:microsoft.com/office/officeart/2005/8/layout/hList7"/>
    <dgm:cxn modelId="{AF53D3B4-E1E4-45D9-8523-2E92371596DD}" type="presOf" srcId="{C9D05B7B-E5B6-4735-8BB3-CEFE30C9CFB9}" destId="{0DB24D48-90D3-4BE1-999E-FB9DBBC67558}" srcOrd="0" destOrd="0" presId="urn:microsoft.com/office/officeart/2005/8/layout/hList7"/>
    <dgm:cxn modelId="{A6F4D7B1-F8C5-4424-B370-DF910240B1E0}" srcId="{0FF68C28-17E2-463E-8BF8-5AF7D8616371}" destId="{532524D5-11C6-497C-9C4D-30BA8C514CEC}" srcOrd="2" destOrd="0" parTransId="{BEB63108-6C6A-47F0-9066-63BA6AE2B251}" sibTransId="{C9D05B7B-E5B6-4735-8BB3-CEFE30C9CFB9}"/>
    <dgm:cxn modelId="{269BEE9C-7262-4D30-A2BD-732DF76EDAF3}" srcId="{0FF68C28-17E2-463E-8BF8-5AF7D8616371}" destId="{4AEC4323-FA79-48EF-B4A6-5BB8089D45C1}" srcOrd="3" destOrd="0" parTransId="{F3636EAE-D790-43AE-A22C-D2DC2358786F}" sibTransId="{A6648098-EB1A-4DC0-9691-9F313223FDA7}"/>
    <dgm:cxn modelId="{08D7842D-002E-46F8-8A3D-605CBD0E3BEA}" type="presOf" srcId="{8669370C-5793-4442-A4D0-24F29FD5AD27}" destId="{03EFB5AC-3980-4D6B-A5E3-A21379DD4895}" srcOrd="0" destOrd="0" presId="urn:microsoft.com/office/officeart/2005/8/layout/hList7"/>
    <dgm:cxn modelId="{8134F00B-20BA-4DF2-8385-930B0CC0AE50}" srcId="{0FF68C28-17E2-463E-8BF8-5AF7D8616371}" destId="{B71C9C9F-7289-4C43-BBA1-0A7591A6A292}" srcOrd="0" destOrd="0" parTransId="{A965FCD7-E07E-4D9C-8734-30694787A98F}" sibTransId="{365E95D1-26FD-41D1-9BA7-3D07E734389D}"/>
    <dgm:cxn modelId="{173B77A7-414A-47D8-B295-1EC6DDC44901}" type="presOf" srcId="{DA2FFFF0-435E-4119-ABA8-D03B3CD15312}" destId="{22CB0EA7-9026-4417-96D5-28E1B5BD41F7}" srcOrd="0" destOrd="0" presId="urn:microsoft.com/office/officeart/2005/8/layout/hList7"/>
    <dgm:cxn modelId="{9B9000E1-9A10-4473-B450-1F34FBA6405D}" type="presParOf" srcId="{297FFC45-C880-4F4C-8BCD-38E59B61BB74}" destId="{4D2D9494-5F98-45D9-9648-BCAE8BEB34D3}" srcOrd="0" destOrd="0" presId="urn:microsoft.com/office/officeart/2005/8/layout/hList7"/>
    <dgm:cxn modelId="{B573F1EE-7C16-4EBB-8EC2-878990CB877D}" type="presParOf" srcId="{297FFC45-C880-4F4C-8BCD-38E59B61BB74}" destId="{D0B31E1B-1E53-4FEA-B350-B631D64A5DA8}" srcOrd="1" destOrd="0" presId="urn:microsoft.com/office/officeart/2005/8/layout/hList7"/>
    <dgm:cxn modelId="{D2B25C9F-6DE3-47E4-A9D0-A89512ABE840}" type="presParOf" srcId="{D0B31E1B-1E53-4FEA-B350-B631D64A5DA8}" destId="{BFEEBE36-61E4-43D9-8FC2-0A5761A3DA31}" srcOrd="0" destOrd="0" presId="urn:microsoft.com/office/officeart/2005/8/layout/hList7"/>
    <dgm:cxn modelId="{FA452F0C-C9AA-454F-9A44-02D8730CC512}" type="presParOf" srcId="{BFEEBE36-61E4-43D9-8FC2-0A5761A3DA31}" destId="{A1162F23-F35A-4A70-BE06-43D448D0482D}" srcOrd="0" destOrd="0" presId="urn:microsoft.com/office/officeart/2005/8/layout/hList7"/>
    <dgm:cxn modelId="{579178E6-8B56-4EF3-99CD-15292B41345F}" type="presParOf" srcId="{BFEEBE36-61E4-43D9-8FC2-0A5761A3DA31}" destId="{0F6D7041-569C-4660-B2CD-C0852068E913}" srcOrd="1" destOrd="0" presId="urn:microsoft.com/office/officeart/2005/8/layout/hList7"/>
    <dgm:cxn modelId="{A18D35A0-DF62-4E4F-9283-8684CAA4CC1D}" type="presParOf" srcId="{BFEEBE36-61E4-43D9-8FC2-0A5761A3DA31}" destId="{5362602E-4440-488D-9165-8EDB63428096}" srcOrd="2" destOrd="0" presId="urn:microsoft.com/office/officeart/2005/8/layout/hList7"/>
    <dgm:cxn modelId="{B7C8A6B3-A803-41B2-92B6-2687DFC180A5}" type="presParOf" srcId="{BFEEBE36-61E4-43D9-8FC2-0A5761A3DA31}" destId="{E848372A-8887-4D9A-99E6-4473C3FE06AF}" srcOrd="3" destOrd="0" presId="urn:microsoft.com/office/officeart/2005/8/layout/hList7"/>
    <dgm:cxn modelId="{D2E66C66-6064-4CDD-B656-1A31A0BF756E}" type="presParOf" srcId="{D0B31E1B-1E53-4FEA-B350-B631D64A5DA8}" destId="{4BB4D828-5C12-405C-A1A0-EDF9DE1E5332}" srcOrd="1" destOrd="0" presId="urn:microsoft.com/office/officeart/2005/8/layout/hList7"/>
    <dgm:cxn modelId="{5D4C0CFD-6B50-4923-A5E7-65CDFA71CE65}" type="presParOf" srcId="{D0B31E1B-1E53-4FEA-B350-B631D64A5DA8}" destId="{D9C7957D-C0C3-4251-95E2-3224CC231753}" srcOrd="2" destOrd="0" presId="urn:microsoft.com/office/officeart/2005/8/layout/hList7"/>
    <dgm:cxn modelId="{F1FC3B32-46B0-4B21-8527-1DF7CCDF536D}" type="presParOf" srcId="{D9C7957D-C0C3-4251-95E2-3224CC231753}" destId="{03EFB5AC-3980-4D6B-A5E3-A21379DD4895}" srcOrd="0" destOrd="0" presId="urn:microsoft.com/office/officeart/2005/8/layout/hList7"/>
    <dgm:cxn modelId="{5BEA5EC3-645F-4552-B212-DB78A00EB9E8}" type="presParOf" srcId="{D9C7957D-C0C3-4251-95E2-3224CC231753}" destId="{4019D302-E455-40C9-A046-BA55360B6735}" srcOrd="1" destOrd="0" presId="urn:microsoft.com/office/officeart/2005/8/layout/hList7"/>
    <dgm:cxn modelId="{7ABE1F13-829D-41D3-A660-4660F760822B}" type="presParOf" srcId="{D9C7957D-C0C3-4251-95E2-3224CC231753}" destId="{D810D4B4-0071-40E7-ADBA-6C6BBBDC7586}" srcOrd="2" destOrd="0" presId="urn:microsoft.com/office/officeart/2005/8/layout/hList7"/>
    <dgm:cxn modelId="{83C5463D-FCAD-43E6-B5D7-756F66BEB242}" type="presParOf" srcId="{D9C7957D-C0C3-4251-95E2-3224CC231753}" destId="{CAB2B206-9E89-4CF4-852E-AC6BE71AB93F}" srcOrd="3" destOrd="0" presId="urn:microsoft.com/office/officeart/2005/8/layout/hList7"/>
    <dgm:cxn modelId="{43552599-3B24-4F14-BBA3-30A2EEC2F527}" type="presParOf" srcId="{D0B31E1B-1E53-4FEA-B350-B631D64A5DA8}" destId="{22CB0EA7-9026-4417-96D5-28E1B5BD41F7}" srcOrd="3" destOrd="0" presId="urn:microsoft.com/office/officeart/2005/8/layout/hList7"/>
    <dgm:cxn modelId="{901CCABA-BAD8-4B5F-8D11-9E88CCA797CD}" type="presParOf" srcId="{D0B31E1B-1E53-4FEA-B350-B631D64A5DA8}" destId="{37E43F18-E71B-472C-BC00-AFE6CE720141}" srcOrd="4" destOrd="0" presId="urn:microsoft.com/office/officeart/2005/8/layout/hList7"/>
    <dgm:cxn modelId="{0B5D4FEE-1A27-4FAC-A2C9-962B9730EE71}" type="presParOf" srcId="{37E43F18-E71B-472C-BC00-AFE6CE720141}" destId="{B5ED264C-438C-41D8-9E93-D0AC773B3897}" srcOrd="0" destOrd="0" presId="urn:microsoft.com/office/officeart/2005/8/layout/hList7"/>
    <dgm:cxn modelId="{3D5972A8-4210-4EB6-B482-25DA57EDE807}" type="presParOf" srcId="{37E43F18-E71B-472C-BC00-AFE6CE720141}" destId="{FF546579-B881-4D58-B2AB-473477656977}" srcOrd="1" destOrd="0" presId="urn:microsoft.com/office/officeart/2005/8/layout/hList7"/>
    <dgm:cxn modelId="{BAF6EDD7-9382-464C-BDF7-B20F91DFD126}" type="presParOf" srcId="{37E43F18-E71B-472C-BC00-AFE6CE720141}" destId="{8935C366-7126-4B8E-93DA-2EEE0237673A}" srcOrd="2" destOrd="0" presId="urn:microsoft.com/office/officeart/2005/8/layout/hList7"/>
    <dgm:cxn modelId="{78D233F3-27B9-496B-A034-53CF2216B820}" type="presParOf" srcId="{37E43F18-E71B-472C-BC00-AFE6CE720141}" destId="{4CFD9047-37E0-49C0-8B13-B05C157C554B}" srcOrd="3" destOrd="0" presId="urn:microsoft.com/office/officeart/2005/8/layout/hList7"/>
    <dgm:cxn modelId="{EAA492D3-8E4E-438A-B257-36B23C75A277}" type="presParOf" srcId="{D0B31E1B-1E53-4FEA-B350-B631D64A5DA8}" destId="{0DB24D48-90D3-4BE1-999E-FB9DBBC67558}" srcOrd="5" destOrd="0" presId="urn:microsoft.com/office/officeart/2005/8/layout/hList7"/>
    <dgm:cxn modelId="{8090AFF2-9B53-4371-8AB0-0BBE6EB0CDF7}" type="presParOf" srcId="{D0B31E1B-1E53-4FEA-B350-B631D64A5DA8}" destId="{B4E0E50C-4C60-441E-B574-6879D60875F3}" srcOrd="6" destOrd="0" presId="urn:microsoft.com/office/officeart/2005/8/layout/hList7"/>
    <dgm:cxn modelId="{3822137A-93BA-429A-BDB3-F1A9A835ED4A}" type="presParOf" srcId="{B4E0E50C-4C60-441E-B574-6879D60875F3}" destId="{831A25EB-8060-4FE8-9254-2876A5AF2064}" srcOrd="0" destOrd="0" presId="urn:microsoft.com/office/officeart/2005/8/layout/hList7"/>
    <dgm:cxn modelId="{C78A58AB-4AD6-4AA3-AD48-B4CC29BAD1E8}" type="presParOf" srcId="{B4E0E50C-4C60-441E-B574-6879D60875F3}" destId="{FC92247E-E542-4E57-A3A4-D6B629C7BDB5}" srcOrd="1" destOrd="0" presId="urn:microsoft.com/office/officeart/2005/8/layout/hList7"/>
    <dgm:cxn modelId="{98D7FE47-6626-4B67-AA26-3EB9B835A143}" type="presParOf" srcId="{B4E0E50C-4C60-441E-B574-6879D60875F3}" destId="{0383CF33-F048-41C7-83C1-299124BF73AD}" srcOrd="2" destOrd="0" presId="urn:microsoft.com/office/officeart/2005/8/layout/hList7"/>
    <dgm:cxn modelId="{AD9710E8-8594-4105-8E29-701B7E159A15}" type="presParOf" srcId="{B4E0E50C-4C60-441E-B574-6879D60875F3}" destId="{23FAE3ED-E9F4-44BD-A393-91C5F080710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68C28-17E2-463E-8BF8-5AF7D8616371}" type="doc">
      <dgm:prSet loTypeId="urn:microsoft.com/office/officeart/2005/8/layout/hierarchy3" loCatId="list" qsTypeId="urn:microsoft.com/office/officeart/2005/8/quickstyle/3d3" qsCatId="3D" csTypeId="urn:microsoft.com/office/officeart/2005/8/colors/colorful4" csCatId="colorful" phldr="1"/>
      <dgm:spPr/>
    </dgm:pt>
    <dgm:pt modelId="{B71C9C9F-7289-4C43-BBA1-0A7591A6A292}">
      <dgm:prSet phldrT="[Текст]"/>
      <dgm:spPr/>
      <dgm:t>
        <a:bodyPr/>
        <a:lstStyle/>
        <a:p>
          <a:r>
            <a:rPr lang="ru-RU" dirty="0" smtClean="0"/>
            <a:t>Зарплаты преподавателей  начального и среднего профессионального образования и работников культуры</a:t>
          </a:r>
          <a:endParaRPr lang="ru-RU" dirty="0"/>
        </a:p>
      </dgm:t>
    </dgm:pt>
    <dgm:pt modelId="{A965FCD7-E07E-4D9C-8734-30694787A98F}" type="parTrans" cxnId="{8134F00B-20BA-4DF2-8385-930B0CC0AE50}">
      <dgm:prSet/>
      <dgm:spPr/>
      <dgm:t>
        <a:bodyPr/>
        <a:lstStyle/>
        <a:p>
          <a:endParaRPr lang="ru-RU"/>
        </a:p>
      </dgm:t>
    </dgm:pt>
    <dgm:pt modelId="{365E95D1-26FD-41D1-9BA7-3D07E734389D}" type="sibTrans" cxnId="{8134F00B-20BA-4DF2-8385-930B0CC0AE50}">
      <dgm:prSet/>
      <dgm:spPr/>
      <dgm:t>
        <a:bodyPr/>
        <a:lstStyle/>
        <a:p>
          <a:endParaRPr lang="ru-RU"/>
        </a:p>
      </dgm:t>
    </dgm:pt>
    <dgm:pt modelId="{8669370C-5793-4442-A4D0-24F29FD5AD27}">
      <dgm:prSet phldrT="[Текст]"/>
      <dgm:spPr/>
      <dgm:t>
        <a:bodyPr/>
        <a:lstStyle/>
        <a:p>
          <a:r>
            <a:rPr lang="ru-RU" dirty="0" smtClean="0"/>
            <a:t>Зарплаты преподавателей  высших образовательных учреждений,  научных сотрудников и врачей</a:t>
          </a:r>
          <a:endParaRPr lang="ru-RU" dirty="0"/>
        </a:p>
      </dgm:t>
    </dgm:pt>
    <dgm:pt modelId="{0858AD79-A975-4CEA-B64E-D8E44701EF8E}" type="parTrans" cxnId="{950FE4F8-158F-4649-A0CE-0793ED810C64}">
      <dgm:prSet/>
      <dgm:spPr/>
      <dgm:t>
        <a:bodyPr/>
        <a:lstStyle/>
        <a:p>
          <a:endParaRPr lang="ru-RU"/>
        </a:p>
      </dgm:t>
    </dgm:pt>
    <dgm:pt modelId="{DA2FFFF0-435E-4119-ABA8-D03B3CD15312}" type="sibTrans" cxnId="{950FE4F8-158F-4649-A0CE-0793ED810C64}">
      <dgm:prSet/>
      <dgm:spPr/>
      <dgm:t>
        <a:bodyPr/>
        <a:lstStyle/>
        <a:p>
          <a:endParaRPr lang="ru-RU"/>
        </a:p>
      </dgm:t>
    </dgm:pt>
    <dgm:pt modelId="{4AEC4323-FA79-48EF-B4A6-5BB8089D45C1}">
      <dgm:prSet phldrT="[Текст]"/>
      <dgm:spPr/>
      <dgm:t>
        <a:bodyPr/>
        <a:lstStyle/>
        <a:p>
          <a:r>
            <a:rPr lang="ru-RU" dirty="0" smtClean="0"/>
            <a:t>Факт – 1-е п/г 2014 – 107 %  </a:t>
          </a:r>
        </a:p>
      </dgm:t>
    </dgm:pt>
    <dgm:pt modelId="{A6648098-EB1A-4DC0-9691-9F313223FDA7}" type="sibTrans" cxnId="{269BEE9C-7262-4D30-A2BD-732DF76EDAF3}">
      <dgm:prSet/>
      <dgm:spPr/>
      <dgm:t>
        <a:bodyPr/>
        <a:lstStyle/>
        <a:p>
          <a:endParaRPr lang="ru-RU"/>
        </a:p>
      </dgm:t>
    </dgm:pt>
    <dgm:pt modelId="{F3636EAE-D790-43AE-A22C-D2DC2358786F}" type="parTrans" cxnId="{269BEE9C-7262-4D30-A2BD-732DF76EDAF3}">
      <dgm:prSet/>
      <dgm:spPr/>
      <dgm:t>
        <a:bodyPr/>
        <a:lstStyle/>
        <a:p>
          <a:endParaRPr lang="ru-RU" dirty="0"/>
        </a:p>
      </dgm:t>
    </dgm:pt>
    <dgm:pt modelId="{532524D5-11C6-497C-9C4D-30BA8C514CEC}">
      <dgm:prSet phldrT="[Текст]"/>
      <dgm:spPr/>
      <dgm:t>
        <a:bodyPr/>
        <a:lstStyle/>
        <a:p>
          <a:r>
            <a:rPr lang="ru-RU" dirty="0" smtClean="0"/>
            <a:t>План 2014 – 125 % </a:t>
          </a:r>
          <a:endParaRPr lang="ru-RU" dirty="0"/>
        </a:p>
      </dgm:t>
    </dgm:pt>
    <dgm:pt modelId="{BEB63108-6C6A-47F0-9066-63BA6AE2B251}" type="parTrans" cxnId="{A6F4D7B1-F8C5-4424-B370-DF910240B1E0}">
      <dgm:prSet/>
      <dgm:spPr/>
      <dgm:t>
        <a:bodyPr/>
        <a:lstStyle/>
        <a:p>
          <a:endParaRPr lang="ru-RU" dirty="0"/>
        </a:p>
      </dgm:t>
    </dgm:pt>
    <dgm:pt modelId="{C9D05B7B-E5B6-4735-8BB3-CEFE30C9CFB9}" type="sibTrans" cxnId="{A6F4D7B1-F8C5-4424-B370-DF910240B1E0}">
      <dgm:prSet/>
      <dgm:spPr/>
      <dgm:t>
        <a:bodyPr/>
        <a:lstStyle/>
        <a:p>
          <a:endParaRPr lang="ru-RU"/>
        </a:p>
      </dgm:t>
    </dgm:pt>
    <dgm:pt modelId="{665C2DD3-968D-4185-972F-7057D3068BAA}">
      <dgm:prSet phldrT="[Текст]" custT="1"/>
      <dgm:spPr/>
      <dgm:t>
        <a:bodyPr/>
        <a:lstStyle/>
        <a:p>
          <a:r>
            <a:rPr lang="ru-RU" sz="2000" dirty="0" smtClean="0"/>
            <a:t>План 2014 – 80 % </a:t>
          </a:r>
          <a:endParaRPr lang="ru-RU" sz="2000" dirty="0"/>
        </a:p>
      </dgm:t>
    </dgm:pt>
    <dgm:pt modelId="{0F79B269-2CBA-4585-93AD-C854DD773CBE}" type="parTrans" cxnId="{0C8BB7FB-B661-4CAF-89C0-5130FF017E9C}">
      <dgm:prSet/>
      <dgm:spPr/>
      <dgm:t>
        <a:bodyPr/>
        <a:lstStyle/>
        <a:p>
          <a:endParaRPr lang="ru-RU" dirty="0"/>
        </a:p>
      </dgm:t>
    </dgm:pt>
    <dgm:pt modelId="{74664B72-77BC-492F-BED0-49B743F72615}" type="sibTrans" cxnId="{0C8BB7FB-B661-4CAF-89C0-5130FF017E9C}">
      <dgm:prSet/>
      <dgm:spPr/>
      <dgm:t>
        <a:bodyPr/>
        <a:lstStyle/>
        <a:p>
          <a:endParaRPr lang="ru-RU"/>
        </a:p>
      </dgm:t>
    </dgm:pt>
    <dgm:pt modelId="{2042F3A0-1CA0-4711-AAC4-3E05E649214E}">
      <dgm:prSet phldrT="[Текст]" custT="1"/>
      <dgm:spPr/>
      <dgm:t>
        <a:bodyPr/>
        <a:lstStyle/>
        <a:p>
          <a:r>
            <a:rPr lang="ru-RU" sz="2000" dirty="0" smtClean="0"/>
            <a:t>Факт 1-е п/г 2014 -  80 %</a:t>
          </a:r>
          <a:endParaRPr lang="ru-RU" sz="2000" dirty="0"/>
        </a:p>
      </dgm:t>
    </dgm:pt>
    <dgm:pt modelId="{31B27933-B891-47E2-881E-B6B2BAF9EA4E}" type="parTrans" cxnId="{E08F6263-A3F4-453A-85E7-7DAD1A90AC46}">
      <dgm:prSet/>
      <dgm:spPr/>
      <dgm:t>
        <a:bodyPr/>
        <a:lstStyle/>
        <a:p>
          <a:endParaRPr lang="ru-RU" dirty="0"/>
        </a:p>
      </dgm:t>
    </dgm:pt>
    <dgm:pt modelId="{4B3049C6-0891-44F8-90EE-4CD50013306D}" type="sibTrans" cxnId="{E08F6263-A3F4-453A-85E7-7DAD1A90AC46}">
      <dgm:prSet/>
      <dgm:spPr/>
      <dgm:t>
        <a:bodyPr/>
        <a:lstStyle/>
        <a:p>
          <a:endParaRPr lang="ru-RU"/>
        </a:p>
      </dgm:t>
    </dgm:pt>
    <dgm:pt modelId="{A1196F9B-5ADD-4790-A95B-EBD9833B0C68}">
      <dgm:prSet phldrT="[Текст]" custT="1"/>
      <dgm:spPr/>
      <dgm:t>
        <a:bodyPr/>
        <a:lstStyle/>
        <a:p>
          <a:r>
            <a:rPr lang="ru-RU" sz="2000" dirty="0" smtClean="0"/>
            <a:t>Средняя з/п – 36,0 тыс.руб.</a:t>
          </a:r>
          <a:endParaRPr lang="ru-RU" sz="2000" dirty="0"/>
        </a:p>
      </dgm:t>
    </dgm:pt>
    <dgm:pt modelId="{EEA8CC4B-41AF-41B9-AD1F-3E3BDCA9251C}" type="parTrans" cxnId="{AAA3DCA9-9B9A-4FB9-B1CA-2D8157788C6B}">
      <dgm:prSet/>
      <dgm:spPr/>
      <dgm:t>
        <a:bodyPr/>
        <a:lstStyle/>
        <a:p>
          <a:endParaRPr lang="ru-RU" dirty="0"/>
        </a:p>
      </dgm:t>
    </dgm:pt>
    <dgm:pt modelId="{0CEB69FC-D1EA-43DD-822F-A2F3A662E3F0}" type="sibTrans" cxnId="{AAA3DCA9-9B9A-4FB9-B1CA-2D8157788C6B}">
      <dgm:prSet/>
      <dgm:spPr/>
      <dgm:t>
        <a:bodyPr/>
        <a:lstStyle/>
        <a:p>
          <a:endParaRPr lang="ru-RU"/>
        </a:p>
      </dgm:t>
    </dgm:pt>
    <dgm:pt modelId="{31F7D9E0-0358-46D5-8C22-A3124200B740}">
      <dgm:prSet phldrT="[Текст]"/>
      <dgm:spPr/>
      <dgm:t>
        <a:bodyPr/>
        <a:lstStyle/>
        <a:p>
          <a:r>
            <a:rPr lang="ru-RU" dirty="0" smtClean="0"/>
            <a:t>Средняя з/п – 31,1 тыс.руб.</a:t>
          </a:r>
          <a:endParaRPr lang="ru-RU" dirty="0"/>
        </a:p>
      </dgm:t>
    </dgm:pt>
    <dgm:pt modelId="{80D5E12B-AC7A-4512-9B11-039355EC93CF}" type="parTrans" cxnId="{5BDDBAA9-E64B-49C7-9089-8F41ABE01746}">
      <dgm:prSet/>
      <dgm:spPr/>
      <dgm:t>
        <a:bodyPr/>
        <a:lstStyle/>
        <a:p>
          <a:endParaRPr lang="ru-RU" dirty="0"/>
        </a:p>
      </dgm:t>
    </dgm:pt>
    <dgm:pt modelId="{3E38A62D-E861-453A-ACD3-C2616978057F}" type="sibTrans" cxnId="{5BDDBAA9-E64B-49C7-9089-8F41ABE01746}">
      <dgm:prSet/>
      <dgm:spPr/>
      <dgm:t>
        <a:bodyPr/>
        <a:lstStyle/>
        <a:p>
          <a:endParaRPr lang="ru-RU"/>
        </a:p>
      </dgm:t>
    </dgm:pt>
    <dgm:pt modelId="{297C7872-81F2-416D-A7E5-2F7064D6477A}" type="pres">
      <dgm:prSet presAssocID="{0FF68C28-17E2-463E-8BF8-5AF7D86163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0A5C45-7622-45BB-A852-88F3E1023E97}" type="pres">
      <dgm:prSet presAssocID="{B71C9C9F-7289-4C43-BBA1-0A7591A6A292}" presName="root" presStyleCnt="0"/>
      <dgm:spPr/>
    </dgm:pt>
    <dgm:pt modelId="{3D7CEF64-82D4-4C73-A85B-5AC7C88AAE4D}" type="pres">
      <dgm:prSet presAssocID="{B71C9C9F-7289-4C43-BBA1-0A7591A6A292}" presName="rootComposite" presStyleCnt="0"/>
      <dgm:spPr/>
    </dgm:pt>
    <dgm:pt modelId="{6EC6CFA5-F075-42CC-971C-FBD29E202D70}" type="pres">
      <dgm:prSet presAssocID="{B71C9C9F-7289-4C43-BBA1-0A7591A6A292}" presName="rootText" presStyleLbl="node1" presStyleIdx="0" presStyleCnt="2" custScaleX="147731"/>
      <dgm:spPr/>
      <dgm:t>
        <a:bodyPr/>
        <a:lstStyle/>
        <a:p>
          <a:endParaRPr lang="ru-RU"/>
        </a:p>
      </dgm:t>
    </dgm:pt>
    <dgm:pt modelId="{F151B199-3F6C-469A-BDA1-2AE0D583875A}" type="pres">
      <dgm:prSet presAssocID="{B71C9C9F-7289-4C43-BBA1-0A7591A6A292}" presName="rootConnector" presStyleLbl="node1" presStyleIdx="0" presStyleCnt="2"/>
      <dgm:spPr/>
      <dgm:t>
        <a:bodyPr/>
        <a:lstStyle/>
        <a:p>
          <a:endParaRPr lang="ru-RU"/>
        </a:p>
      </dgm:t>
    </dgm:pt>
    <dgm:pt modelId="{EF6DC4E7-4A94-4A59-AADD-D3F5F2E37802}" type="pres">
      <dgm:prSet presAssocID="{B71C9C9F-7289-4C43-BBA1-0A7591A6A292}" presName="childShape" presStyleCnt="0"/>
      <dgm:spPr/>
    </dgm:pt>
    <dgm:pt modelId="{61B412CC-EDC9-4FF2-8290-38919B46865B}" type="pres">
      <dgm:prSet presAssocID="{0F79B269-2CBA-4585-93AD-C854DD773CB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0B90420-23F9-4428-B512-C054EBBF1AE8}" type="pres">
      <dgm:prSet presAssocID="{665C2DD3-968D-4185-972F-7057D3068BAA}" presName="childText" presStyleLbl="bgAcc1" presStyleIdx="0" presStyleCnt="6" custScaleX="162113" custScaleY="46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E1A1C-92A9-4FE4-8547-57CD74F95EAF}" type="pres">
      <dgm:prSet presAssocID="{31B27933-B891-47E2-881E-B6B2BAF9EA4E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59A3384-236A-4FA3-82D7-9B52422FA4B6}" type="pres">
      <dgm:prSet presAssocID="{2042F3A0-1CA0-4711-AAC4-3E05E649214E}" presName="childText" presStyleLbl="bgAcc1" presStyleIdx="1" presStyleCnt="6" custScaleX="160020" custScaleY="32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B2E58-B400-4226-A0EB-D625CDCD054D}" type="pres">
      <dgm:prSet presAssocID="{EEA8CC4B-41AF-41B9-AD1F-3E3BDCA9251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35B8DC62-CD58-4E56-A0E8-FE70F39B730E}" type="pres">
      <dgm:prSet presAssocID="{A1196F9B-5ADD-4790-A95B-EBD9833B0C68}" presName="childText" presStyleLbl="bgAcc1" presStyleIdx="2" presStyleCnt="6" custScaleX="159846" custScaleY="68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EA31-3792-46F1-8333-E19E0A0118DD}" type="pres">
      <dgm:prSet presAssocID="{8669370C-5793-4442-A4D0-24F29FD5AD27}" presName="root" presStyleCnt="0"/>
      <dgm:spPr/>
    </dgm:pt>
    <dgm:pt modelId="{BD0B278C-8F67-4E20-9DE6-A354BB00DA6D}" type="pres">
      <dgm:prSet presAssocID="{8669370C-5793-4442-A4D0-24F29FD5AD27}" presName="rootComposite" presStyleCnt="0"/>
      <dgm:spPr/>
    </dgm:pt>
    <dgm:pt modelId="{A937C5C2-6F90-4E61-B85D-CA6E2F41A08D}" type="pres">
      <dgm:prSet presAssocID="{8669370C-5793-4442-A4D0-24F29FD5AD27}" presName="rootText" presStyleLbl="node1" presStyleIdx="1" presStyleCnt="2" custScaleX="148339"/>
      <dgm:spPr/>
      <dgm:t>
        <a:bodyPr/>
        <a:lstStyle/>
        <a:p>
          <a:endParaRPr lang="ru-RU"/>
        </a:p>
      </dgm:t>
    </dgm:pt>
    <dgm:pt modelId="{4212B73C-967C-4F3A-BD75-0AEFD0C170F7}" type="pres">
      <dgm:prSet presAssocID="{8669370C-5793-4442-A4D0-24F29FD5AD2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D84495B-664C-497E-A069-291A11A67333}" type="pres">
      <dgm:prSet presAssocID="{8669370C-5793-4442-A4D0-24F29FD5AD27}" presName="childShape" presStyleCnt="0"/>
      <dgm:spPr/>
    </dgm:pt>
    <dgm:pt modelId="{FDFB1DE7-EB04-4307-934B-D4B64DF7C473}" type="pres">
      <dgm:prSet presAssocID="{BEB63108-6C6A-47F0-9066-63BA6AE2B25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9E056FE3-D205-4020-A4ED-01D7E0398458}" type="pres">
      <dgm:prSet presAssocID="{532524D5-11C6-497C-9C4D-30BA8C514CEC}" presName="childText" presStyleLbl="bgAcc1" presStyleIdx="3" presStyleCnt="6" custScaleX="151498" custScaleY="4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D9132-DF37-46E2-9892-4B4EBEAFE050}" type="pres">
      <dgm:prSet presAssocID="{F3636EAE-D790-43AE-A22C-D2DC2358786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9B62BB8-2663-469F-844D-9D795865EFA6}" type="pres">
      <dgm:prSet presAssocID="{4AEC4323-FA79-48EF-B4A6-5BB8089D45C1}" presName="childText" presStyleLbl="bgAcc1" presStyleIdx="4" presStyleCnt="6" custScaleX="152426" custScaleY="52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6C1B5-7D6E-4151-AE3B-60BB916622E2}" type="pres">
      <dgm:prSet presAssocID="{80D5E12B-AC7A-4512-9B11-039355EC93CF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098B462-D76A-4AD8-A27B-EEBC6158886F}" type="pres">
      <dgm:prSet presAssocID="{31F7D9E0-0358-46D5-8C22-A3124200B740}" presName="childText" presStyleLbl="bgAcc1" presStyleIdx="5" presStyleCnt="6" custScaleX="153415" custScaleY="46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3DAC0-0CF2-4604-A5C4-3A070148D418}" type="presOf" srcId="{80D5E12B-AC7A-4512-9B11-039355EC93CF}" destId="{CF66C1B5-7D6E-4151-AE3B-60BB916622E2}" srcOrd="0" destOrd="0" presId="urn:microsoft.com/office/officeart/2005/8/layout/hierarchy3"/>
    <dgm:cxn modelId="{1EC86DC8-EA0F-40F2-A4CA-BE60E9FAB49B}" type="presOf" srcId="{8669370C-5793-4442-A4D0-24F29FD5AD27}" destId="{A937C5C2-6F90-4E61-B85D-CA6E2F41A08D}" srcOrd="0" destOrd="0" presId="urn:microsoft.com/office/officeart/2005/8/layout/hierarchy3"/>
    <dgm:cxn modelId="{E0F208A7-CC6F-4941-ACA4-73EEBF8F5212}" type="presOf" srcId="{31B27933-B891-47E2-881E-B6B2BAF9EA4E}" destId="{C36E1A1C-92A9-4FE4-8547-57CD74F95EAF}" srcOrd="0" destOrd="0" presId="urn:microsoft.com/office/officeart/2005/8/layout/hierarchy3"/>
    <dgm:cxn modelId="{5BDDBAA9-E64B-49C7-9089-8F41ABE01746}" srcId="{8669370C-5793-4442-A4D0-24F29FD5AD27}" destId="{31F7D9E0-0358-46D5-8C22-A3124200B740}" srcOrd="2" destOrd="0" parTransId="{80D5E12B-AC7A-4512-9B11-039355EC93CF}" sibTransId="{3E38A62D-E861-453A-ACD3-C2616978057F}"/>
    <dgm:cxn modelId="{B03945B0-AAF6-44AA-8B34-B6EC6AD1A735}" type="presOf" srcId="{532524D5-11C6-497C-9C4D-30BA8C514CEC}" destId="{9E056FE3-D205-4020-A4ED-01D7E0398458}" srcOrd="0" destOrd="0" presId="urn:microsoft.com/office/officeart/2005/8/layout/hierarchy3"/>
    <dgm:cxn modelId="{09E595A9-51A8-4686-8393-BA590ED3411C}" type="presOf" srcId="{0FF68C28-17E2-463E-8BF8-5AF7D8616371}" destId="{297C7872-81F2-416D-A7E5-2F7064D6477A}" srcOrd="0" destOrd="0" presId="urn:microsoft.com/office/officeart/2005/8/layout/hierarchy3"/>
    <dgm:cxn modelId="{E08F6263-A3F4-453A-85E7-7DAD1A90AC46}" srcId="{B71C9C9F-7289-4C43-BBA1-0A7591A6A292}" destId="{2042F3A0-1CA0-4711-AAC4-3E05E649214E}" srcOrd="1" destOrd="0" parTransId="{31B27933-B891-47E2-881E-B6B2BAF9EA4E}" sibTransId="{4B3049C6-0891-44F8-90EE-4CD50013306D}"/>
    <dgm:cxn modelId="{722E7A1B-B04A-439B-9098-61B1730C929B}" type="presOf" srcId="{EEA8CC4B-41AF-41B9-AD1F-3E3BDCA9251C}" destId="{3AAB2E58-B400-4226-A0EB-D625CDCD054D}" srcOrd="0" destOrd="0" presId="urn:microsoft.com/office/officeart/2005/8/layout/hierarchy3"/>
    <dgm:cxn modelId="{93157504-FADA-41CE-907B-1A15F0A021EC}" type="presOf" srcId="{8669370C-5793-4442-A4D0-24F29FD5AD27}" destId="{4212B73C-967C-4F3A-BD75-0AEFD0C170F7}" srcOrd="1" destOrd="0" presId="urn:microsoft.com/office/officeart/2005/8/layout/hierarchy3"/>
    <dgm:cxn modelId="{AAA3DCA9-9B9A-4FB9-B1CA-2D8157788C6B}" srcId="{B71C9C9F-7289-4C43-BBA1-0A7591A6A292}" destId="{A1196F9B-5ADD-4790-A95B-EBD9833B0C68}" srcOrd="2" destOrd="0" parTransId="{EEA8CC4B-41AF-41B9-AD1F-3E3BDCA9251C}" sibTransId="{0CEB69FC-D1EA-43DD-822F-A2F3A662E3F0}"/>
    <dgm:cxn modelId="{6FE0DA79-8323-4184-BD38-A4ADF4D260FD}" type="presOf" srcId="{4AEC4323-FA79-48EF-B4A6-5BB8089D45C1}" destId="{79B62BB8-2663-469F-844D-9D795865EFA6}" srcOrd="0" destOrd="0" presId="urn:microsoft.com/office/officeart/2005/8/layout/hierarchy3"/>
    <dgm:cxn modelId="{2E24F665-EF06-4658-8254-0C37EF1EF7B0}" type="presOf" srcId="{0F79B269-2CBA-4585-93AD-C854DD773CBE}" destId="{61B412CC-EDC9-4FF2-8290-38919B46865B}" srcOrd="0" destOrd="0" presId="urn:microsoft.com/office/officeart/2005/8/layout/hierarchy3"/>
    <dgm:cxn modelId="{B3E26096-8109-4967-AFF4-21701B9520D8}" type="presOf" srcId="{B71C9C9F-7289-4C43-BBA1-0A7591A6A292}" destId="{F151B199-3F6C-469A-BDA1-2AE0D583875A}" srcOrd="1" destOrd="0" presId="urn:microsoft.com/office/officeart/2005/8/layout/hierarchy3"/>
    <dgm:cxn modelId="{12ABBD55-1ECA-40A0-BDE3-10D2C8216EF3}" type="presOf" srcId="{2042F3A0-1CA0-4711-AAC4-3E05E649214E}" destId="{359A3384-236A-4FA3-82D7-9B52422FA4B6}" srcOrd="0" destOrd="0" presId="urn:microsoft.com/office/officeart/2005/8/layout/hierarchy3"/>
    <dgm:cxn modelId="{4D235C50-5509-47CE-BF15-CD389A387527}" type="presOf" srcId="{B71C9C9F-7289-4C43-BBA1-0A7591A6A292}" destId="{6EC6CFA5-F075-42CC-971C-FBD29E202D70}" srcOrd="0" destOrd="0" presId="urn:microsoft.com/office/officeart/2005/8/layout/hierarchy3"/>
    <dgm:cxn modelId="{8E673627-E187-4414-80B6-80735272DC91}" type="presOf" srcId="{665C2DD3-968D-4185-972F-7057D3068BAA}" destId="{60B90420-23F9-4428-B512-C054EBBF1AE8}" srcOrd="0" destOrd="0" presId="urn:microsoft.com/office/officeart/2005/8/layout/hierarchy3"/>
    <dgm:cxn modelId="{950FE4F8-158F-4649-A0CE-0793ED810C64}" srcId="{0FF68C28-17E2-463E-8BF8-5AF7D8616371}" destId="{8669370C-5793-4442-A4D0-24F29FD5AD27}" srcOrd="1" destOrd="0" parTransId="{0858AD79-A975-4CEA-B64E-D8E44701EF8E}" sibTransId="{DA2FFFF0-435E-4119-ABA8-D03B3CD15312}"/>
    <dgm:cxn modelId="{A6F4D7B1-F8C5-4424-B370-DF910240B1E0}" srcId="{8669370C-5793-4442-A4D0-24F29FD5AD27}" destId="{532524D5-11C6-497C-9C4D-30BA8C514CEC}" srcOrd="0" destOrd="0" parTransId="{BEB63108-6C6A-47F0-9066-63BA6AE2B251}" sibTransId="{C9D05B7B-E5B6-4735-8BB3-CEFE30C9CFB9}"/>
    <dgm:cxn modelId="{4D73DDC6-9990-4367-AE2F-821BE189220C}" type="presOf" srcId="{A1196F9B-5ADD-4790-A95B-EBD9833B0C68}" destId="{35B8DC62-CD58-4E56-A0E8-FE70F39B730E}" srcOrd="0" destOrd="0" presId="urn:microsoft.com/office/officeart/2005/8/layout/hierarchy3"/>
    <dgm:cxn modelId="{8134F00B-20BA-4DF2-8385-930B0CC0AE50}" srcId="{0FF68C28-17E2-463E-8BF8-5AF7D8616371}" destId="{B71C9C9F-7289-4C43-BBA1-0A7591A6A292}" srcOrd="0" destOrd="0" parTransId="{A965FCD7-E07E-4D9C-8734-30694787A98F}" sibTransId="{365E95D1-26FD-41D1-9BA7-3D07E734389D}"/>
    <dgm:cxn modelId="{C98E1CC1-409A-47E6-BB39-2C5AFA21E2AD}" type="presOf" srcId="{F3636EAE-D790-43AE-A22C-D2DC2358786F}" destId="{6F9D9132-DF37-46E2-9892-4B4EBEAFE050}" srcOrd="0" destOrd="0" presId="urn:microsoft.com/office/officeart/2005/8/layout/hierarchy3"/>
    <dgm:cxn modelId="{269BEE9C-7262-4D30-A2BD-732DF76EDAF3}" srcId="{8669370C-5793-4442-A4D0-24F29FD5AD27}" destId="{4AEC4323-FA79-48EF-B4A6-5BB8089D45C1}" srcOrd="1" destOrd="0" parTransId="{F3636EAE-D790-43AE-A22C-D2DC2358786F}" sibTransId="{A6648098-EB1A-4DC0-9691-9F313223FDA7}"/>
    <dgm:cxn modelId="{0C8BB7FB-B661-4CAF-89C0-5130FF017E9C}" srcId="{B71C9C9F-7289-4C43-BBA1-0A7591A6A292}" destId="{665C2DD3-968D-4185-972F-7057D3068BAA}" srcOrd="0" destOrd="0" parTransId="{0F79B269-2CBA-4585-93AD-C854DD773CBE}" sibTransId="{74664B72-77BC-492F-BED0-49B743F72615}"/>
    <dgm:cxn modelId="{10BB1ADB-7646-4E1A-AADD-7E4C5E32D0D7}" type="presOf" srcId="{31F7D9E0-0358-46D5-8C22-A3124200B740}" destId="{C098B462-D76A-4AD8-A27B-EEBC6158886F}" srcOrd="0" destOrd="0" presId="urn:microsoft.com/office/officeart/2005/8/layout/hierarchy3"/>
    <dgm:cxn modelId="{20A5CF3D-994A-4379-BEAC-7BF5355CF727}" type="presOf" srcId="{BEB63108-6C6A-47F0-9066-63BA6AE2B251}" destId="{FDFB1DE7-EB04-4307-934B-D4B64DF7C473}" srcOrd="0" destOrd="0" presId="urn:microsoft.com/office/officeart/2005/8/layout/hierarchy3"/>
    <dgm:cxn modelId="{9AC25575-34CF-4C2E-87CF-975B14A9EB31}" type="presParOf" srcId="{297C7872-81F2-416D-A7E5-2F7064D6477A}" destId="{B30A5C45-7622-45BB-A852-88F3E1023E97}" srcOrd="0" destOrd="0" presId="urn:microsoft.com/office/officeart/2005/8/layout/hierarchy3"/>
    <dgm:cxn modelId="{9E7BBFDE-7AC4-4903-A778-AEF036756122}" type="presParOf" srcId="{B30A5C45-7622-45BB-A852-88F3E1023E97}" destId="{3D7CEF64-82D4-4C73-A85B-5AC7C88AAE4D}" srcOrd="0" destOrd="0" presId="urn:microsoft.com/office/officeart/2005/8/layout/hierarchy3"/>
    <dgm:cxn modelId="{A33C5E66-9061-4117-8DFB-D114CB8DA583}" type="presParOf" srcId="{3D7CEF64-82D4-4C73-A85B-5AC7C88AAE4D}" destId="{6EC6CFA5-F075-42CC-971C-FBD29E202D70}" srcOrd="0" destOrd="0" presId="urn:microsoft.com/office/officeart/2005/8/layout/hierarchy3"/>
    <dgm:cxn modelId="{B1914D76-6062-4ACD-9554-D661901292D9}" type="presParOf" srcId="{3D7CEF64-82D4-4C73-A85B-5AC7C88AAE4D}" destId="{F151B199-3F6C-469A-BDA1-2AE0D583875A}" srcOrd="1" destOrd="0" presId="urn:microsoft.com/office/officeart/2005/8/layout/hierarchy3"/>
    <dgm:cxn modelId="{89474A4E-EAE9-4797-8345-DFA73202FD6C}" type="presParOf" srcId="{B30A5C45-7622-45BB-A852-88F3E1023E97}" destId="{EF6DC4E7-4A94-4A59-AADD-D3F5F2E37802}" srcOrd="1" destOrd="0" presId="urn:microsoft.com/office/officeart/2005/8/layout/hierarchy3"/>
    <dgm:cxn modelId="{A61D285F-1ECE-404E-81B4-499ADF85FFE0}" type="presParOf" srcId="{EF6DC4E7-4A94-4A59-AADD-D3F5F2E37802}" destId="{61B412CC-EDC9-4FF2-8290-38919B46865B}" srcOrd="0" destOrd="0" presId="urn:microsoft.com/office/officeart/2005/8/layout/hierarchy3"/>
    <dgm:cxn modelId="{BD35B4BF-AD0E-4F81-AD22-4A6175AB88D3}" type="presParOf" srcId="{EF6DC4E7-4A94-4A59-AADD-D3F5F2E37802}" destId="{60B90420-23F9-4428-B512-C054EBBF1AE8}" srcOrd="1" destOrd="0" presId="urn:microsoft.com/office/officeart/2005/8/layout/hierarchy3"/>
    <dgm:cxn modelId="{EDE98178-EBD6-4B16-93F7-718C42259E8B}" type="presParOf" srcId="{EF6DC4E7-4A94-4A59-AADD-D3F5F2E37802}" destId="{C36E1A1C-92A9-4FE4-8547-57CD74F95EAF}" srcOrd="2" destOrd="0" presId="urn:microsoft.com/office/officeart/2005/8/layout/hierarchy3"/>
    <dgm:cxn modelId="{760610E6-C8AC-4CA6-BF53-293C3B9C2F8B}" type="presParOf" srcId="{EF6DC4E7-4A94-4A59-AADD-D3F5F2E37802}" destId="{359A3384-236A-4FA3-82D7-9B52422FA4B6}" srcOrd="3" destOrd="0" presId="urn:microsoft.com/office/officeart/2005/8/layout/hierarchy3"/>
    <dgm:cxn modelId="{7A9E4BC8-7D17-4433-B4C5-C37EA6C4529D}" type="presParOf" srcId="{EF6DC4E7-4A94-4A59-AADD-D3F5F2E37802}" destId="{3AAB2E58-B400-4226-A0EB-D625CDCD054D}" srcOrd="4" destOrd="0" presId="urn:microsoft.com/office/officeart/2005/8/layout/hierarchy3"/>
    <dgm:cxn modelId="{D2338334-1E99-4594-B758-628367D6BFDF}" type="presParOf" srcId="{EF6DC4E7-4A94-4A59-AADD-D3F5F2E37802}" destId="{35B8DC62-CD58-4E56-A0E8-FE70F39B730E}" srcOrd="5" destOrd="0" presId="urn:microsoft.com/office/officeart/2005/8/layout/hierarchy3"/>
    <dgm:cxn modelId="{389EA177-B986-490C-B30B-77C09026AB27}" type="presParOf" srcId="{297C7872-81F2-416D-A7E5-2F7064D6477A}" destId="{C561EA31-3792-46F1-8333-E19E0A0118DD}" srcOrd="1" destOrd="0" presId="urn:microsoft.com/office/officeart/2005/8/layout/hierarchy3"/>
    <dgm:cxn modelId="{3E35CC9C-86B7-4E2C-A942-554F74C4DFAC}" type="presParOf" srcId="{C561EA31-3792-46F1-8333-E19E0A0118DD}" destId="{BD0B278C-8F67-4E20-9DE6-A354BB00DA6D}" srcOrd="0" destOrd="0" presId="urn:microsoft.com/office/officeart/2005/8/layout/hierarchy3"/>
    <dgm:cxn modelId="{D172CDC4-F075-458B-A502-90E0F13D55A1}" type="presParOf" srcId="{BD0B278C-8F67-4E20-9DE6-A354BB00DA6D}" destId="{A937C5C2-6F90-4E61-B85D-CA6E2F41A08D}" srcOrd="0" destOrd="0" presId="urn:microsoft.com/office/officeart/2005/8/layout/hierarchy3"/>
    <dgm:cxn modelId="{D818D9BE-583F-47E2-AD4A-9E9D8CD36667}" type="presParOf" srcId="{BD0B278C-8F67-4E20-9DE6-A354BB00DA6D}" destId="{4212B73C-967C-4F3A-BD75-0AEFD0C170F7}" srcOrd="1" destOrd="0" presId="urn:microsoft.com/office/officeart/2005/8/layout/hierarchy3"/>
    <dgm:cxn modelId="{0993A15A-9A89-478B-859A-9B3DB41DEE14}" type="presParOf" srcId="{C561EA31-3792-46F1-8333-E19E0A0118DD}" destId="{BD84495B-664C-497E-A069-291A11A67333}" srcOrd="1" destOrd="0" presId="urn:microsoft.com/office/officeart/2005/8/layout/hierarchy3"/>
    <dgm:cxn modelId="{1DD7D648-F371-479D-B1D2-8DFB199ED21C}" type="presParOf" srcId="{BD84495B-664C-497E-A069-291A11A67333}" destId="{FDFB1DE7-EB04-4307-934B-D4B64DF7C473}" srcOrd="0" destOrd="0" presId="urn:microsoft.com/office/officeart/2005/8/layout/hierarchy3"/>
    <dgm:cxn modelId="{B03007E4-88DB-47B9-B1DC-2DADAFEB9BAB}" type="presParOf" srcId="{BD84495B-664C-497E-A069-291A11A67333}" destId="{9E056FE3-D205-4020-A4ED-01D7E0398458}" srcOrd="1" destOrd="0" presId="urn:microsoft.com/office/officeart/2005/8/layout/hierarchy3"/>
    <dgm:cxn modelId="{DEB69510-ACD9-4FD2-9A97-D8D8D515F81A}" type="presParOf" srcId="{BD84495B-664C-497E-A069-291A11A67333}" destId="{6F9D9132-DF37-46E2-9892-4B4EBEAFE050}" srcOrd="2" destOrd="0" presId="urn:microsoft.com/office/officeart/2005/8/layout/hierarchy3"/>
    <dgm:cxn modelId="{C475586E-3260-48D5-BB86-ABF532BFDFC9}" type="presParOf" srcId="{BD84495B-664C-497E-A069-291A11A67333}" destId="{79B62BB8-2663-469F-844D-9D795865EFA6}" srcOrd="3" destOrd="0" presId="urn:microsoft.com/office/officeart/2005/8/layout/hierarchy3"/>
    <dgm:cxn modelId="{C40A8EEE-1BD4-4AB6-AF5F-62513AC8D05A}" type="presParOf" srcId="{BD84495B-664C-497E-A069-291A11A67333}" destId="{CF66C1B5-7D6E-4151-AE3B-60BB916622E2}" srcOrd="4" destOrd="0" presId="urn:microsoft.com/office/officeart/2005/8/layout/hierarchy3"/>
    <dgm:cxn modelId="{6BFDFC55-30A2-40CB-BBC6-1928E95B2351}" type="presParOf" srcId="{BD84495B-664C-497E-A069-291A11A67333}" destId="{C098B462-D76A-4AD8-A27B-EEBC6158886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162F23-F35A-4A70-BE06-43D448D0482D}">
      <dsp:nvSpPr>
        <dsp:cNvPr id="0" name=""/>
        <dsp:cNvSpPr/>
      </dsp:nvSpPr>
      <dsp:spPr>
        <a:xfrm>
          <a:off x="2131" y="0"/>
          <a:ext cx="2234654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качественных характеристик внутренних водных путей и обеспечения безопасности работы СГС </a:t>
          </a:r>
          <a:endParaRPr lang="ru-RU" sz="1700" kern="1200" dirty="0"/>
        </a:p>
      </dsp:txBody>
      <dsp:txXfrm>
        <a:off x="2131" y="2073830"/>
        <a:ext cx="2234654" cy="2073830"/>
      </dsp:txXfrm>
    </dsp:sp>
    <dsp:sp modelId="{E848372A-8887-4D9A-99E6-4473C3FE06AF}">
      <dsp:nvSpPr>
        <dsp:cNvPr id="0" name=""/>
        <dsp:cNvSpPr/>
      </dsp:nvSpPr>
      <dsp:spPr>
        <a:xfrm>
          <a:off x="107267" y="188374"/>
          <a:ext cx="2024382" cy="19718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FB5AC-3980-4D6B-A5E3-A21379DD4895}">
      <dsp:nvSpPr>
        <dsp:cNvPr id="0" name=""/>
        <dsp:cNvSpPr/>
      </dsp:nvSpPr>
      <dsp:spPr>
        <a:xfrm>
          <a:off x="2303825" y="0"/>
          <a:ext cx="2234654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Увеличение пропускной способности российских морских портов</a:t>
          </a:r>
          <a:endParaRPr lang="ru-RU" sz="1700" kern="1200" dirty="0"/>
        </a:p>
      </dsp:txBody>
      <dsp:txXfrm>
        <a:off x="2303825" y="2073830"/>
        <a:ext cx="2234654" cy="2073830"/>
      </dsp:txXfrm>
    </dsp:sp>
    <dsp:sp modelId="{CAB2B206-9E89-4CF4-852E-AC6BE71AB93F}">
      <dsp:nvSpPr>
        <dsp:cNvPr id="0" name=""/>
        <dsp:cNvSpPr/>
      </dsp:nvSpPr>
      <dsp:spPr>
        <a:xfrm>
          <a:off x="2349787" y="188374"/>
          <a:ext cx="2142731" cy="19718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D264C-438C-41D8-9E93-D0AC773B3897}">
      <dsp:nvSpPr>
        <dsp:cNvPr id="0" name=""/>
        <dsp:cNvSpPr/>
      </dsp:nvSpPr>
      <dsp:spPr>
        <a:xfrm>
          <a:off x="6909345" y="0"/>
          <a:ext cx="2234654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Обеспечение безопасности на транспорте</a:t>
          </a:r>
          <a:endParaRPr lang="ru-RU" sz="1700" kern="1200" dirty="0"/>
        </a:p>
      </dsp:txBody>
      <dsp:txXfrm>
        <a:off x="6909345" y="2073830"/>
        <a:ext cx="2234654" cy="2073830"/>
      </dsp:txXfrm>
    </dsp:sp>
    <dsp:sp modelId="{4CFD9047-37E0-49C0-8B13-B05C157C554B}">
      <dsp:nvSpPr>
        <dsp:cNvPr id="0" name=""/>
        <dsp:cNvSpPr/>
      </dsp:nvSpPr>
      <dsp:spPr>
        <a:xfrm>
          <a:off x="6981189" y="260376"/>
          <a:ext cx="2162810" cy="18278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A25EB-8060-4FE8-9254-2876A5AF2064}">
      <dsp:nvSpPr>
        <dsp:cNvPr id="0" name=""/>
        <dsp:cNvSpPr/>
      </dsp:nvSpPr>
      <dsp:spPr>
        <a:xfrm>
          <a:off x="4643441" y="0"/>
          <a:ext cx="2234654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Обновление парка транспортных средств, состава морского и речного флота</a:t>
          </a:r>
          <a:endParaRPr lang="ru-RU" sz="1700" kern="1200" dirty="0"/>
        </a:p>
      </dsp:txBody>
      <dsp:txXfrm>
        <a:off x="4643441" y="2073830"/>
        <a:ext cx="2234654" cy="2073830"/>
      </dsp:txXfrm>
    </dsp:sp>
    <dsp:sp modelId="{23FAE3ED-E9F4-44BD-A393-91C5F080710E}">
      <dsp:nvSpPr>
        <dsp:cNvPr id="0" name=""/>
        <dsp:cNvSpPr/>
      </dsp:nvSpPr>
      <dsp:spPr>
        <a:xfrm>
          <a:off x="4788016" y="360037"/>
          <a:ext cx="2082719" cy="18278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D9494-5F98-45D9-9648-BCAE8BEB34D3}">
      <dsp:nvSpPr>
        <dsp:cNvPr id="0" name=""/>
        <dsp:cNvSpPr/>
      </dsp:nvSpPr>
      <dsp:spPr>
        <a:xfrm>
          <a:off x="-14" y="4147660"/>
          <a:ext cx="9144029" cy="77768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C6CFA5-F075-42CC-971C-FBD29E202D70}">
      <dsp:nvSpPr>
        <dsp:cNvPr id="0" name=""/>
        <dsp:cNvSpPr/>
      </dsp:nvSpPr>
      <dsp:spPr>
        <a:xfrm>
          <a:off x="6123" y="288078"/>
          <a:ext cx="3887944" cy="13158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Зарплаты преподавателей  начального и среднего профессионального образования и работников культуры</a:t>
          </a:r>
          <a:endParaRPr lang="ru-RU" sz="2000" kern="1200" dirty="0"/>
        </a:p>
      </dsp:txBody>
      <dsp:txXfrm>
        <a:off x="6123" y="288078"/>
        <a:ext cx="3887944" cy="1315886"/>
      </dsp:txXfrm>
    </dsp:sp>
    <dsp:sp modelId="{61B412CC-EDC9-4FF2-8290-38919B46865B}">
      <dsp:nvSpPr>
        <dsp:cNvPr id="0" name=""/>
        <dsp:cNvSpPr/>
      </dsp:nvSpPr>
      <dsp:spPr>
        <a:xfrm>
          <a:off x="394918" y="1603965"/>
          <a:ext cx="388794" cy="637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61"/>
              </a:lnTo>
              <a:lnTo>
                <a:pt x="388794" y="63746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90420-23F9-4428-B512-C054EBBF1AE8}">
      <dsp:nvSpPr>
        <dsp:cNvPr id="0" name=""/>
        <dsp:cNvSpPr/>
      </dsp:nvSpPr>
      <dsp:spPr>
        <a:xfrm>
          <a:off x="783712" y="1932936"/>
          <a:ext cx="3413156" cy="61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План 2014 – 80 % </a:t>
          </a:r>
          <a:endParaRPr lang="ru-RU" sz="2000" kern="1200" dirty="0"/>
        </a:p>
      </dsp:txBody>
      <dsp:txXfrm>
        <a:off x="783712" y="1932936"/>
        <a:ext cx="3413156" cy="616979"/>
      </dsp:txXfrm>
    </dsp:sp>
    <dsp:sp modelId="{C36E1A1C-92A9-4FE4-8547-57CD74F95EAF}">
      <dsp:nvSpPr>
        <dsp:cNvPr id="0" name=""/>
        <dsp:cNvSpPr/>
      </dsp:nvSpPr>
      <dsp:spPr>
        <a:xfrm>
          <a:off x="394918" y="1603965"/>
          <a:ext cx="388794" cy="1491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662"/>
              </a:lnTo>
              <a:lnTo>
                <a:pt x="388794" y="14916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A3384-236A-4FA3-82D7-9B52422FA4B6}">
      <dsp:nvSpPr>
        <dsp:cNvPr id="0" name=""/>
        <dsp:cNvSpPr/>
      </dsp:nvSpPr>
      <dsp:spPr>
        <a:xfrm>
          <a:off x="783712" y="2878887"/>
          <a:ext cx="3369090" cy="433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Факт 1-е п/г 2014 -  80 %</a:t>
          </a:r>
          <a:endParaRPr lang="ru-RU" sz="2000" kern="1200" dirty="0"/>
        </a:p>
      </dsp:txBody>
      <dsp:txXfrm>
        <a:off x="783712" y="2878887"/>
        <a:ext cx="3369090" cy="433479"/>
      </dsp:txXfrm>
    </dsp:sp>
    <dsp:sp modelId="{3AAB2E58-B400-4226-A0EB-D625CDCD054D}">
      <dsp:nvSpPr>
        <dsp:cNvPr id="0" name=""/>
        <dsp:cNvSpPr/>
      </dsp:nvSpPr>
      <dsp:spPr>
        <a:xfrm>
          <a:off x="394918" y="1603965"/>
          <a:ext cx="388794" cy="2484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933"/>
              </a:lnTo>
              <a:lnTo>
                <a:pt x="388794" y="24849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8DC62-CD58-4E56-A0E8-FE70F39B730E}">
      <dsp:nvSpPr>
        <dsp:cNvPr id="0" name=""/>
        <dsp:cNvSpPr/>
      </dsp:nvSpPr>
      <dsp:spPr>
        <a:xfrm>
          <a:off x="783712" y="3641338"/>
          <a:ext cx="3365426" cy="895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Средняя з/п – 36,0 тыс.руб.</a:t>
          </a:r>
          <a:endParaRPr lang="ru-RU" sz="2000" kern="1200" dirty="0"/>
        </a:p>
      </dsp:txBody>
      <dsp:txXfrm>
        <a:off x="783712" y="3641338"/>
        <a:ext cx="3365426" cy="895118"/>
      </dsp:txXfrm>
    </dsp:sp>
    <dsp:sp modelId="{A937C5C2-6F90-4E61-B85D-CA6E2F41A08D}">
      <dsp:nvSpPr>
        <dsp:cNvPr id="0" name=""/>
        <dsp:cNvSpPr/>
      </dsp:nvSpPr>
      <dsp:spPr>
        <a:xfrm>
          <a:off x="4552011" y="288078"/>
          <a:ext cx="3903945" cy="131588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Зарплаты преподавателей  высших образовательных учреждений,  научных сотрудников и врачей</a:t>
          </a:r>
          <a:endParaRPr lang="ru-RU" sz="2000" kern="1200" dirty="0"/>
        </a:p>
      </dsp:txBody>
      <dsp:txXfrm>
        <a:off x="4552011" y="288078"/>
        <a:ext cx="3903945" cy="1315886"/>
      </dsp:txXfrm>
    </dsp:sp>
    <dsp:sp modelId="{FDFB1DE7-EB04-4307-934B-D4B64DF7C473}">
      <dsp:nvSpPr>
        <dsp:cNvPr id="0" name=""/>
        <dsp:cNvSpPr/>
      </dsp:nvSpPr>
      <dsp:spPr>
        <a:xfrm>
          <a:off x="4942406" y="1603965"/>
          <a:ext cx="390394" cy="594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116"/>
              </a:lnTo>
              <a:lnTo>
                <a:pt x="390394" y="5941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56FE3-D205-4020-A4ED-01D7E0398458}">
      <dsp:nvSpPr>
        <dsp:cNvPr id="0" name=""/>
        <dsp:cNvSpPr/>
      </dsp:nvSpPr>
      <dsp:spPr>
        <a:xfrm>
          <a:off x="5332800" y="1932936"/>
          <a:ext cx="3189666" cy="530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План 2014 – 125 % </a:t>
          </a:r>
          <a:endParaRPr lang="ru-RU" sz="2100" kern="1200" dirty="0"/>
        </a:p>
      </dsp:txBody>
      <dsp:txXfrm>
        <a:off x="5332800" y="1932936"/>
        <a:ext cx="3189666" cy="530289"/>
      </dsp:txXfrm>
    </dsp:sp>
    <dsp:sp modelId="{6F9D9132-DF37-46E2-9892-4B4EBEAFE050}">
      <dsp:nvSpPr>
        <dsp:cNvPr id="0" name=""/>
        <dsp:cNvSpPr/>
      </dsp:nvSpPr>
      <dsp:spPr>
        <a:xfrm>
          <a:off x="4942406" y="1603965"/>
          <a:ext cx="390394" cy="153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132"/>
              </a:lnTo>
              <a:lnTo>
                <a:pt x="390394" y="15321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62BB8-2663-469F-844D-9D795865EFA6}">
      <dsp:nvSpPr>
        <dsp:cNvPr id="0" name=""/>
        <dsp:cNvSpPr/>
      </dsp:nvSpPr>
      <dsp:spPr>
        <a:xfrm>
          <a:off x="5332800" y="2792197"/>
          <a:ext cx="3209204" cy="68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Факт – 1-е п/г 2014 – 107 %  </a:t>
          </a:r>
        </a:p>
      </dsp:txBody>
      <dsp:txXfrm>
        <a:off x="5332800" y="2792197"/>
        <a:ext cx="3209204" cy="687800"/>
      </dsp:txXfrm>
    </dsp:sp>
    <dsp:sp modelId="{CF66C1B5-7D6E-4151-AE3B-60BB916622E2}">
      <dsp:nvSpPr>
        <dsp:cNvPr id="0" name=""/>
        <dsp:cNvSpPr/>
      </dsp:nvSpPr>
      <dsp:spPr>
        <a:xfrm>
          <a:off x="4942406" y="1603965"/>
          <a:ext cx="390394" cy="251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046"/>
              </a:lnTo>
              <a:lnTo>
                <a:pt x="390394" y="2511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8B462-D76A-4AD8-A27B-EEBC6158886F}">
      <dsp:nvSpPr>
        <dsp:cNvPr id="0" name=""/>
        <dsp:cNvSpPr/>
      </dsp:nvSpPr>
      <dsp:spPr>
        <a:xfrm>
          <a:off x="5332800" y="3808969"/>
          <a:ext cx="3230027" cy="612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Средняя з/п – 31,1 тыс.руб.</a:t>
          </a:r>
          <a:endParaRPr lang="ru-RU" sz="2100" kern="1200" dirty="0"/>
        </a:p>
      </dsp:txBody>
      <dsp:txXfrm>
        <a:off x="5332800" y="3808969"/>
        <a:ext cx="3230027" cy="61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22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522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7409E7-1C0D-4DD5-9476-51F8C59AF5C4}" type="datetimeFigureOut">
              <a:rPr lang="ru-RU"/>
              <a:pPr>
                <a:defRPr/>
              </a:pPr>
              <a:t>06.08.2014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6400" cy="49522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6" y="9429830"/>
            <a:ext cx="2944813" cy="49522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EB0EFA-5AF2-4846-AC10-5D506AECC6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22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522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FE4B29-7191-42B1-B930-C80642C829B4}" type="datetimeFigureOut">
              <a:rPr lang="ru-RU"/>
              <a:pPr>
                <a:defRPr/>
              </a:pPr>
              <a:t>06.08.2014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15710"/>
            <a:ext cx="5437187" cy="4466511"/>
          </a:xfrm>
          <a:prstGeom prst="rect">
            <a:avLst/>
          </a:prstGeom>
        </p:spPr>
        <p:txBody>
          <a:bodyPr vert="horz" lIns="90965" tIns="45482" rIns="90965" bIns="4548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6400" cy="49522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6" y="9429830"/>
            <a:ext cx="2944813" cy="49522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DBC782-9B33-4067-B6E6-55AACA32A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A536-A752-4327-A313-DF049A5BC0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3AA2-44CA-4F1F-8316-EEF8E3E4A0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BEE6-897B-4372-BF36-F2A5BDE091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12A51F-1AB6-4247-BAC3-3BE7E9EF9A86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B785CF-B3A5-4CE4-B4F6-384377807F2C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12A51F-1AB6-4247-BAC3-3BE7E9EF9A86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B785CF-B3A5-4CE4-B4F6-384377807F2C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12A51F-1AB6-4247-BAC3-3BE7E9EF9A86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B785CF-B3A5-4CE4-B4F6-384377807F2C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12A51F-1AB6-4247-BAC3-3BE7E9EF9A86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B785CF-B3A5-4CE4-B4F6-384377807F2C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12A51F-1AB6-4247-BAC3-3BE7E9EF9A86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B785CF-B3A5-4CE4-B4F6-384377807F2C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6882-1ED5-4E54-A63E-AFDE754BB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15DF-5485-4E78-88EF-EF84B12132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533E-5CBE-4B3C-B0D7-9833EF1AD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4ECB-6FEA-4731-B6D0-84BFD1CBF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B2D0-0C5F-463A-A0DC-8D64EAC714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D621-29CC-4406-B3F3-04E971FCE2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ADCE-C27D-4940-BE23-C3C1E80D5C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39E3-8315-4811-AB2F-28FE61B00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E6AAF8-B34D-4A69-A4C7-92A3B3BF0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7" r:id="rId12"/>
    <p:sldLayoutId id="2147483829" r:id="rId13"/>
    <p:sldLayoutId id="2147483836" r:id="rId14"/>
    <p:sldLayoutId id="2147483837" r:id="rId15"/>
    <p:sldLayoutId id="214748384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3968" y="116632"/>
            <a:ext cx="4860032" cy="947738"/>
          </a:xfrm>
        </p:spPr>
        <p:txBody>
          <a:bodyPr/>
          <a:lstStyle/>
          <a:p>
            <a:pPr eaLnBrk="1" hangingPunct="1"/>
            <a:r>
              <a:rPr lang="ru-RU" sz="2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Система стратегических документов развития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20" y="4581128"/>
            <a:ext cx="4608512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Стратегия развития  морских портов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Стратегия развития внутреннего водного транспорта  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35150" y="1268760"/>
            <a:ext cx="3097213" cy="600164"/>
          </a:xfrm>
          <a:prstGeom prst="rect">
            <a:avLst/>
          </a:prstGeom>
          <a:solidFill>
            <a:schemeClr val="accent3">
              <a:lumMod val="20000"/>
              <a:lumOff val="80000"/>
              <a:alpha val="25882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b="1" dirty="0" smtClean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Стратегия социально-экономического </a:t>
            </a:r>
            <a:r>
              <a:rPr lang="ru-RU" sz="11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развития Российской Федерации на период до 2020 </a:t>
            </a:r>
            <a:r>
              <a:rPr lang="ru-RU" sz="1100" b="1" dirty="0" smtClean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года</a:t>
            </a:r>
            <a:endParaRPr lang="ru-RU" sz="1100" b="1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03813" y="1292572"/>
            <a:ext cx="3788667" cy="461963"/>
          </a:xfrm>
          <a:prstGeom prst="rect">
            <a:avLst/>
          </a:prstGeom>
          <a:solidFill>
            <a:schemeClr val="accent3">
              <a:lumMod val="20000"/>
              <a:lumOff val="80000"/>
              <a:alpha val="25882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Указы Президента Российской Федерации от 7 мая 2012 года  №№ 596-606 </a:t>
            </a:r>
            <a:endParaRPr lang="ru-RU" sz="1200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62262" y="2433985"/>
            <a:ext cx="6030217" cy="460375"/>
          </a:xfrm>
          <a:prstGeom prst="rect">
            <a:avLst/>
          </a:prstGeom>
          <a:solidFill>
            <a:schemeClr val="accent3">
              <a:lumMod val="20000"/>
              <a:lumOff val="80000"/>
              <a:alpha val="25882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Основные направления деятельности Правительства Российской Федерации на период до 2018 года</a:t>
            </a:r>
            <a:endParaRPr lang="ru-RU" sz="800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79400" y="1268760"/>
            <a:ext cx="1476375" cy="1616075"/>
          </a:xfrm>
          <a:prstGeom prst="rect">
            <a:avLst/>
          </a:prstGeom>
          <a:solidFill>
            <a:schemeClr val="accent3">
              <a:lumMod val="20000"/>
              <a:lumOff val="80000"/>
              <a:alpha val="25882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Прогнозы социально- экономического развития Российской Федерации на долгосрочную и среднесрочную перспективу</a:t>
            </a:r>
            <a:endParaRPr lang="ru-RU" sz="1100" dirty="0">
              <a:solidFill>
                <a:srgbClr val="25406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1520" y="5805264"/>
            <a:ext cx="4609207" cy="7540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Государственная программа  Российской Федерации «Развитие транспортной системы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algn="ctr">
              <a:spcBef>
                <a:spcPct val="50000"/>
              </a:spcBef>
              <a:defRPr/>
            </a:pPr>
            <a:endParaRPr lang="ru-RU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004048" y="5805264"/>
            <a:ext cx="3888432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Федеральная целевая программа «Развитие транспортной системы России  (2010-2020 гг)»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148064" y="3573016"/>
            <a:ext cx="3744416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 деятельности Министерства транспорта 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РФ на </a:t>
            </a: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период до 2018 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3613150" y="2959447"/>
            <a:ext cx="647700" cy="5969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52463" y="2959447"/>
            <a:ext cx="647700" cy="60801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6588125" y="2959447"/>
            <a:ext cx="792163" cy="61356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998663" y="2194272"/>
            <a:ext cx="647700" cy="137795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6665913" y="1829147"/>
            <a:ext cx="647700" cy="58578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004048" y="4797152"/>
            <a:ext cx="388843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 деятельности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Росморречфлота на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период до 2018 года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6516216" y="4293096"/>
            <a:ext cx="792163" cy="50405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251520" y="3573016"/>
            <a:ext cx="4608512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Транспортная стратегия  Российской Федерации </a:t>
            </a: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период до 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2030 </a:t>
            </a: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года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1520" y="5661248"/>
            <a:ext cx="864096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0" y="1412776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5976" y="188640"/>
            <a:ext cx="4788024" cy="947738"/>
          </a:xfrm>
        </p:spPr>
        <p:txBody>
          <a:bodyPr/>
          <a:lstStyle/>
          <a:p>
            <a:pPr eaLnBrk="1" hangingPunct="1"/>
            <a:r>
              <a:rPr lang="ru-RU" sz="2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Тактические задачи  Росморречфлота на 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8" name="Текст 8"/>
          <p:cNvSpPr txBox="1">
            <a:spLocks/>
          </p:cNvSpPr>
          <p:nvPr/>
        </p:nvSpPr>
        <p:spPr bwMode="auto">
          <a:xfrm>
            <a:off x="0" y="5661248"/>
            <a:ext cx="464343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00000"/>
              </a:buClr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Ведется планомерная работа про сокращению узких мест ЕГС</a:t>
            </a:r>
          </a:p>
        </p:txBody>
      </p:sp>
      <p:pic>
        <p:nvPicPr>
          <p:cNvPr id="6" name="Picture 16" descr="речной флот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8884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0" y="3069605"/>
          <a:ext cx="44999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355976" y="260648"/>
            <a:ext cx="4788024" cy="8617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latinLnBrk="1" hangingPunct="0">
              <a:defRPr/>
            </a:pPr>
            <a:r>
              <a:rPr lang="ru-RU" sz="25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Повышение качественных </a:t>
            </a:r>
            <a:endParaRPr lang="ru-RU" sz="25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algn="ctr" eaLnBrk="0" latinLnBrk="1" hangingPunct="0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характеристик ВВП</a:t>
            </a:r>
            <a:endParaRPr lang="ru-RU" sz="25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3438" y="2996952"/>
          <a:ext cx="4321050" cy="3380475"/>
        </p:xfrm>
        <a:graphic>
          <a:graphicData uri="http://schemas.openxmlformats.org/drawingml/2006/table">
            <a:tbl>
              <a:tblPr/>
              <a:tblGrid>
                <a:gridCol w="2247638"/>
                <a:gridCol w="886951"/>
                <a:gridCol w="1186461"/>
              </a:tblGrid>
              <a:tr h="955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показатель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план 2014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г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факт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за 1-е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полугодие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 г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  <a:tr h="992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Протяженность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внутренних водных путей, ограничивающих пропускную способность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4,9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4,9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  <a:tr h="1432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доля эксплуатируемых ВВП с освещаемой и отражательной обстановкой от общей протяженности ВВП по Перечню ПР.РФ 1800-Р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36,5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36,5 %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43438" y="1556792"/>
            <a:ext cx="4284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конец II квартала 2014 года круглосуточное движение судов обеспечено в соответствии с планом на 37,1 тыс. км или 36,5 % от общей протяженности ВВП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ldatovaon\Desktop\Нижние ДВ шл.14 после кап. ремонта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3670"/>
          <a:stretch>
            <a:fillRect/>
          </a:stretch>
        </p:blipFill>
        <p:spPr bwMode="auto">
          <a:xfrm>
            <a:off x="251520" y="1340768"/>
            <a:ext cx="3267501" cy="1800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63888" y="1412776"/>
            <a:ext cx="5580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капитальный ремонт рабочих двустворчатых ворот шлюза №14 ФБУ «Администрация «Беломорканал»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soldatovaon\Desktop\Направляющая пала Кочетовки после кап. ремонта.JPG"/>
          <p:cNvPicPr>
            <a:picLocks noChangeAspect="1" noChangeArrowheads="1"/>
          </p:cNvPicPr>
          <p:nvPr/>
        </p:nvPicPr>
        <p:blipFill>
          <a:blip r:embed="rId3" cstate="print"/>
          <a:srcRect t="18455" r="10381" b="23068"/>
          <a:stretch>
            <a:fillRect/>
          </a:stretch>
        </p:blipFill>
        <p:spPr bwMode="auto">
          <a:xfrm>
            <a:off x="5724128" y="3033600"/>
            <a:ext cx="3240359" cy="2232249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3429000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капитальный ремонт направляющих и разделительных пал Кочетовского гидроузла ФБУ «Азово-Донская бассейновая администрация»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4653136"/>
          <a:ext cx="5400600" cy="2087587"/>
        </p:xfrm>
        <a:graphic>
          <a:graphicData uri="http://schemas.openxmlformats.org/drawingml/2006/table">
            <a:tbl>
              <a:tblPr/>
              <a:tblGrid>
                <a:gridCol w="2736305"/>
                <a:gridCol w="1406021"/>
                <a:gridCol w="1258274"/>
              </a:tblGrid>
              <a:tr h="841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показатель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план 2014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г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факт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за 1-е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полугодие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 г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  <a:tr h="557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Доля СГС, имеющих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опасный уровень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безопасности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  <a:tr h="676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Доля СГС, имеющих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неудовлетворительный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уровень безопасности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52120" y="558924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Целевой показатель 2014 года будет достигнут</a:t>
            </a:r>
            <a:endParaRPr lang="ru-RU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139952" y="260648"/>
            <a:ext cx="5004048" cy="80021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latinLnBrk="1" hangingPunct="0">
              <a:defRPr/>
            </a:pPr>
            <a:r>
              <a:rPr lang="ru-RU" sz="23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ПРОВОДИМЫЕ КАПИТАЛЬНЫЕ РАБОТЫ НА ВВП</a:t>
            </a:r>
            <a:endParaRPr lang="ru-RU" sz="23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2"/>
          <p:cNvSpPr>
            <a:spLocks noChangeArrowheads="1"/>
          </p:cNvSpPr>
          <p:nvPr/>
        </p:nvSpPr>
        <p:spPr bwMode="auto">
          <a:xfrm>
            <a:off x="4427984" y="116632"/>
            <a:ext cx="471601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1" hangingPunct="0"/>
            <a:r>
              <a:rPr lang="ru-RU" altLang="ko-KR" sz="23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23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Увеличение пропускной способности российских морских портов</a:t>
            </a:r>
          </a:p>
        </p:txBody>
      </p:sp>
      <p:graphicFrame>
        <p:nvGraphicFramePr>
          <p:cNvPr id="8" name="Group 58"/>
          <p:cNvGraphicFramePr>
            <a:graphicFrameLocks noGrp="1"/>
          </p:cNvGraphicFramePr>
          <p:nvPr/>
        </p:nvGraphicFramePr>
        <p:xfrm>
          <a:off x="4643438" y="1362075"/>
          <a:ext cx="4284662" cy="2953175"/>
        </p:xfrm>
        <a:graphic>
          <a:graphicData uri="http://schemas.openxmlformats.org/drawingml/2006/table">
            <a:tbl>
              <a:tblPr/>
              <a:tblGrid>
                <a:gridCol w="2304826"/>
                <a:gridCol w="724240"/>
                <a:gridCol w="514615"/>
                <a:gridCol w="740981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Целевые индикаторы и показатели</a:t>
                      </a:r>
                    </a:p>
                  </a:txBody>
                  <a:tcPr marL="5198" marR="5198" marT="3915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 изм.</a:t>
                      </a:r>
                    </a:p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198" marR="5198" marT="51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 2014 г.</a:t>
                      </a:r>
                    </a:p>
                  </a:txBody>
                  <a:tcPr marL="5198" marR="5198" marT="51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Факт 1-е п/г 2014</a:t>
                      </a:r>
                      <a:endParaRPr lang="ru-RU" sz="1200" baseline="0" dirty="0"/>
                    </a:p>
                  </a:txBody>
                  <a:tcPr marL="5198" marR="5198" marT="51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86042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Увеличение производственной мощности российских портов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млн. тонн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20,0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-</a:t>
                      </a:r>
                      <a:endParaRPr lang="ru-RU" sz="1200" baseline="0" dirty="0"/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86042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Поставки судов обеспечивающего флота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198" marR="5198" marT="519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198" marR="5198" marT="519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86042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Поставки судов обслуживающего флота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5198" marR="5198" marT="519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lang="ru-RU" sz="1200" baseline="0" dirty="0"/>
                    </a:p>
                  </a:txBody>
                  <a:tcPr marL="5198" marR="5198" marT="519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86042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Планируемые к вводу в текущем году объекты, в т.ч.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Ед.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</a:p>
                  </a:txBody>
                  <a:tcPr marL="5198" marR="5198" marT="519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5198" marR="5198" marT="519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86042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после реконструкции</a:t>
                      </a:r>
                    </a:p>
                    <a:p>
                      <a:pPr marL="0" marR="0" lvl="0" indent="0" algn="ctr" defTabSz="86042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-новое строительство</a:t>
                      </a:r>
                    </a:p>
                    <a:p>
                      <a:pPr marL="0" marR="0" lvl="0" indent="0" algn="ctr" defTabSz="86042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-модернизация</a:t>
                      </a: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198" marR="5198" marT="3915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</a:t>
                      </a:r>
                    </a:p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5198" marR="5198" marT="519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  <a:p>
                      <a:pPr marL="0" marR="0" lvl="0" indent="0" algn="ctr" defTabSz="860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5198" marR="5198" marT="5198" marB="0" anchor="ctr" anchorCtr="1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520700" y="1354138"/>
            <a:ext cx="3960813" cy="171450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0" y="3212976"/>
            <a:ext cx="47155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Повышение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конкурентоспособности крупнейших морских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портов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Новороссийск, порту Усть-Луга, Сабетта, Владивосток, Восточный, Ванино, Посьет и т.д.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4265712"/>
          <a:ext cx="431991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43438" y="4149725"/>
          <a:ext cx="424904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00563" y="4139550"/>
            <a:ext cx="4498975" cy="2169825"/>
          </a:xfrm>
          <a:prstGeom prst="rect">
            <a:avLst/>
          </a:prstGeom>
          <a:solidFill>
            <a:srgbClr val="BEDDF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3038" algn="just" eaLnBrk="0" hangingPunct="0">
              <a:defRPr/>
            </a:pPr>
            <a:r>
              <a:rPr lang="ru-RU" sz="1500" dirty="0" smtClean="0">
                <a:cs typeface="Times New Roman" pitchFamily="18" charset="0"/>
              </a:rPr>
              <a:t>На 2014 год предусмотрена сдача первого аварийно-спасательного судна мощностью 7 МВт.</a:t>
            </a:r>
            <a:endParaRPr lang="ru-RU" sz="1500" dirty="0" smtClean="0"/>
          </a:p>
          <a:p>
            <a:pPr indent="173038" algn="just" eaLnBrk="0" hangingPunct="0">
              <a:defRPr/>
            </a:pPr>
            <a:r>
              <a:rPr lang="ru-RU" sz="1500" dirty="0" smtClean="0">
                <a:cs typeface="Times New Roman" pitchFamily="18" charset="0"/>
              </a:rPr>
              <a:t>28.05.2014 </a:t>
            </a:r>
            <a:r>
              <a:rPr lang="ru-RU" sz="1500" dirty="0">
                <a:cs typeface="Times New Roman" pitchFamily="18" charset="0"/>
              </a:rPr>
              <a:t>года Приемочная комиссия, утвержденная Приказом ФКУ «Дирекция госзаказчика» от 22.04.2014 № 84, подписала Приемный акт о готовности аварийно-спасательного судна мощностью 7 МВт к эксплуатации. </a:t>
            </a:r>
          </a:p>
        </p:txBody>
      </p:sp>
      <p:pic>
        <p:nvPicPr>
          <p:cNvPr id="2053" name="Picture 9" descr="C:\Users\Администратор\Desktop\balti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105275" cy="30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C:\Users\Администратор\Desktop\7 МВт-Бал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341438"/>
            <a:ext cx="44640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427984" y="260648"/>
            <a:ext cx="47160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ru-RU" sz="2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Поставки судов обеспечивающего флота</a:t>
            </a:r>
          </a:p>
          <a:p>
            <a:pPr lvl="0" algn="ctr"/>
            <a:endParaRPr lang="ru-RU" sz="25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340768"/>
            <a:ext cx="4427984" cy="2169825"/>
          </a:xfrm>
          <a:prstGeom prst="rect">
            <a:avLst/>
          </a:prstGeom>
          <a:solidFill>
            <a:srgbClr val="BEDDFA"/>
          </a:solidFill>
        </p:spPr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Многофункциональное морское аварийно-спасательное судно  мощностью 7 МВт. предназначено для обеспечения аварийно-спасательной готовности  на море, для решения задач по оказанию помощи людям и судам, терпящим бедствие на море и ликвидации последствий морских аварий в установленных поисково-спасательных районах РФ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4A536-A752-4327-A313-DF049A5BC05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427538" y="4351045"/>
            <a:ext cx="4537075" cy="22929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73038" algn="just" eaLnBrk="0" hangingPunct="0">
              <a:defRPr/>
            </a:pPr>
            <a:r>
              <a:rPr lang="ru-RU" sz="1300" dirty="0" smtClean="0"/>
              <a:t>Это  </a:t>
            </a:r>
            <a:r>
              <a:rPr lang="ru-RU" sz="1300" dirty="0"/>
              <a:t>обстановочные суда проектов 3050, 3050.1 и 3052, предназначенные </a:t>
            </a:r>
            <a:r>
              <a:rPr lang="ru-RU" sz="1300" dirty="0" smtClean="0"/>
              <a:t>для </a:t>
            </a:r>
            <a:r>
              <a:rPr lang="ru-RU" sz="1300" dirty="0"/>
              <a:t>обеспечения безопасности судоходства на внутренних водных путях.</a:t>
            </a:r>
          </a:p>
          <a:p>
            <a:pPr indent="173038" algn="just" eaLnBrk="0" hangingPunct="0">
              <a:defRPr/>
            </a:pPr>
            <a:r>
              <a:rPr lang="ru-RU" sz="1300" dirty="0">
                <a:cs typeface="Times New Roman" pitchFamily="18" charset="0"/>
              </a:rPr>
              <a:t>С учетом опережения графика всего в 2014 году планируется к сдаче 23 судна, из них: строительство 17 судов ведется на верфи ОАО «Московский судостроительный и судоремонтный завод», 4 судна на верфи ОАО «Ярославский судостроительный завод», 2 судна на верфи ОАО «Сосновский судостроительный завод».</a:t>
            </a:r>
          </a:p>
          <a:p>
            <a:pPr indent="173038" algn="just" eaLnBrk="0" hangingPunct="0">
              <a:defRPr/>
            </a:pPr>
            <a:r>
              <a:rPr lang="ru-RU" sz="1300" dirty="0">
                <a:cs typeface="Times New Roman" pitchFamily="18" charset="0"/>
              </a:rPr>
              <a:t>К концу 2014 года планируется перевыполнение планового значения показателя на 11 судов.</a:t>
            </a:r>
            <a:r>
              <a:rPr lang="ru-RU" sz="1300" dirty="0"/>
              <a:t> </a:t>
            </a:r>
          </a:p>
        </p:txBody>
      </p:sp>
      <p:pic>
        <p:nvPicPr>
          <p:cNvPr id="3077" name="Picture 2" descr="C:\Users\Администратор\Desktop\фото судов\CAM0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13100"/>
            <a:ext cx="41052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C:\Users\Администратор\Desktop\фото судов\IMG_0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412875"/>
            <a:ext cx="45005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427984" y="188640"/>
            <a:ext cx="47160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ru-RU" sz="2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Поставки судов обслуживающего флота</a:t>
            </a:r>
            <a:endParaRPr lang="ru-RU" sz="25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617087"/>
            <a:ext cx="417646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На 2014 год предусмотрена сдача 12 судов.</a:t>
            </a:r>
          </a:p>
          <a:p>
            <a:pPr lvl="0" algn="just" eaLnBrk="0" hangingPunct="0"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В </a:t>
            </a:r>
            <a:r>
              <a:rPr lang="en-US" sz="1400" dirty="0" smtClean="0">
                <a:solidFill>
                  <a:prstClr val="black"/>
                </a:solidFill>
                <a:cs typeface="Times New Roman" pitchFamily="18" charset="0"/>
              </a:rPr>
              <a:t>III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кв. – 7 судов, в </a:t>
            </a:r>
            <a:r>
              <a:rPr lang="en-US" sz="1400" dirty="0" smtClean="0">
                <a:solidFill>
                  <a:prstClr val="black"/>
                </a:solidFill>
                <a:cs typeface="Times New Roman" pitchFamily="18" charset="0"/>
              </a:rPr>
              <a:t>IV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 кв. – 5 судов.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just" eaLnBrk="0" hangingPunct="0"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При этом строительство судов ведется с опережением графика. </a:t>
            </a:r>
          </a:p>
          <a:p>
            <a:pPr lvl="0" algn="just" eaLnBrk="0" hangingPunct="0"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Так, в I-II кв. 2014 года уже приняты в эксплуатацию 9 судов.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4A536-A752-4327-A313-DF049A5BC05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11"/>
          <p:cNvSpPr>
            <a:spLocks noRot="1" noChangeArrowheads="1"/>
          </p:cNvSpPr>
          <p:nvPr/>
        </p:nvSpPr>
        <p:spPr bwMode="auto">
          <a:xfrm>
            <a:off x="3851920" y="1268760"/>
            <a:ext cx="273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00"/>
              </a:spcBef>
              <a:buClr>
                <a:srgbClr val="C00000"/>
              </a:buClr>
            </a:pPr>
            <a:r>
              <a:rPr lang="ru-RU" sz="1500" dirty="0" smtClean="0"/>
              <a:t>Продолжается создание комплексной системы навигационно-гидрографического обеспечения безопасности судоходства в акваториях морских портов 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92" name="Заголовок 1"/>
          <p:cNvSpPr txBox="1">
            <a:spLocks/>
          </p:cNvSpPr>
          <p:nvPr/>
        </p:nvSpPr>
        <p:spPr bwMode="auto">
          <a:xfrm>
            <a:off x="4355976" y="260648"/>
            <a:ext cx="4788024" cy="86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Обеспечение безопасности на транспорте</a:t>
            </a:r>
            <a:endParaRPr lang="ru-RU" sz="25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C:\Users\dzhio_000\Desktop\СУД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3881" y="1268760"/>
            <a:ext cx="2710119" cy="17281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51920" y="3501008"/>
            <a:ext cx="52920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Ведутся промерные работы, сбор информации для издание  морских навигационных карт и руководств для плавания, обеспечение работы по регламенту СНО, обеспечение работы контрольно-корректирующих станций и т.д.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Yong Sheng-Northern Sea Route 17"/>
          <p:cNvPicPr>
            <a:picLocks noChangeAspect="1" noChangeArrowheads="1"/>
          </p:cNvPicPr>
          <p:nvPr/>
        </p:nvPicPr>
        <p:blipFill>
          <a:blip r:embed="rId4" cstate="print"/>
          <a:srcRect t="28332" r="30236"/>
          <a:stretch>
            <a:fillRect/>
          </a:stretch>
        </p:blipFill>
        <p:spPr bwMode="auto">
          <a:xfrm>
            <a:off x="179512" y="1268760"/>
            <a:ext cx="3672408" cy="237626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4547691"/>
          <a:ext cx="8640960" cy="2141662"/>
        </p:xfrm>
        <a:graphic>
          <a:graphicData uri="http://schemas.openxmlformats.org/drawingml/2006/table">
            <a:tbl>
              <a:tblPr/>
              <a:tblGrid>
                <a:gridCol w="6576336"/>
                <a:gridCol w="1111494"/>
                <a:gridCol w="953130"/>
              </a:tblGrid>
              <a:tr h="617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329" marR="4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2014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329" marR="41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1- п/г 2014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329" marR="41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  <a:tr h="681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охвата зоны ответственности Российской Федерации акватории Мирового океана средствами глобальной морской системы связи при бедствиях и для обеспечения безопасности (ГМССБ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329" marR="4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89,5</a:t>
                      </a:r>
                    </a:p>
                  </a:txBody>
                  <a:tcPr marL="41329" marR="41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329" marR="41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  <a:tr h="525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технической оснащенности аварийно-спасательных служб на водном транспорте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329" marR="4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41329" marR="41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329" marR="41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  <a:tr h="262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технической оснащенности трасс Северного морского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пути 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329" marR="41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</a:p>
                  </a:txBody>
                  <a:tcPr marL="41329" marR="41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</a:p>
                  </a:txBody>
                  <a:tcPr marL="41329" marR="41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D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58962" y="1124744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499992" y="404664"/>
            <a:ext cx="46440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Доведение зарплаты к средней в соответствующем регионе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12071</TotalTime>
  <Words>784</Words>
  <Application>Microsoft Office PowerPoint</Application>
  <PresentationFormat>Экран (4:3)</PresentationFormat>
  <Paragraphs>143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Система стратегических документов развития</vt:lpstr>
      <vt:lpstr>Тактические задачи  Росморречфлота на 2014 г.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tsarevaoa</cp:lastModifiedBy>
  <cp:revision>1131</cp:revision>
  <dcterms:created xsi:type="dcterms:W3CDTF">2009-02-23T20:24:41Z</dcterms:created>
  <dcterms:modified xsi:type="dcterms:W3CDTF">2014-08-06T06:16:51Z</dcterms:modified>
</cp:coreProperties>
</file>