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4" r:id="rId1"/>
  </p:sldMasterIdLst>
  <p:notesMasterIdLst>
    <p:notesMasterId r:id="rId8"/>
  </p:notesMasterIdLst>
  <p:handoutMasterIdLst>
    <p:handoutMasterId r:id="rId9"/>
  </p:handoutMasterIdLst>
  <p:sldIdLst>
    <p:sldId id="385" r:id="rId2"/>
    <p:sldId id="383" r:id="rId3"/>
    <p:sldId id="400" r:id="rId4"/>
    <p:sldId id="399" r:id="rId5"/>
    <p:sldId id="398" r:id="rId6"/>
    <p:sldId id="397" r:id="rId7"/>
  </p:sldIdLst>
  <p:sldSz cx="9144000" cy="6858000" type="screen4x3"/>
  <p:notesSz cx="6648450" cy="9850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A0A62"/>
    <a:srgbClr val="081CB4"/>
    <a:srgbClr val="336699"/>
    <a:srgbClr val="011A6B"/>
    <a:srgbClr val="043168"/>
    <a:srgbClr val="054695"/>
    <a:srgbClr val="1B569D"/>
    <a:srgbClr val="C2E0F0"/>
    <a:srgbClr val="D7E5F5"/>
    <a:srgbClr val="065DC6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26" y="-90"/>
      </p:cViewPr>
      <p:guideLst>
        <p:guide orient="horz" pos="3103"/>
        <p:guide pos="20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DB091-21C8-4029-8F46-0FF507893FAF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196D874-7C1E-4562-9222-E7A650E1802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Цель 1.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Развитие современной и эффективной транспортной инфраструктуры</a:t>
          </a:r>
        </a:p>
      </dgm:t>
    </dgm:pt>
    <dgm:pt modelId="{1C9D3254-5FF7-4F06-846E-7B2AE8C5B147}" type="parTrans" cxnId="{8C5AF237-6538-4B1C-95B5-409961C4A943}">
      <dgm:prSet/>
      <dgm:spPr/>
      <dgm:t>
        <a:bodyPr/>
        <a:lstStyle/>
        <a:p>
          <a:endParaRPr lang="ru-RU" sz="1800"/>
        </a:p>
      </dgm:t>
    </dgm:pt>
    <dgm:pt modelId="{34E39D91-E2D3-4EAE-A835-E9051336CE2C}" type="sibTrans" cxnId="{8C5AF237-6538-4B1C-95B5-409961C4A943}">
      <dgm:prSet/>
      <dgm:spPr/>
      <dgm:t>
        <a:bodyPr/>
        <a:lstStyle/>
        <a:p>
          <a:endParaRPr lang="ru-RU" sz="1800"/>
        </a:p>
      </dgm:t>
    </dgm:pt>
    <dgm:pt modelId="{A0332EC4-2C19-478D-A5F5-423D33EC3E8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Цель 2.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Повышение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конкуренто-способности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транспортной системы России и реализация транзитного потенциала страны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66DCD1B-65F9-4F2A-A833-0FE27847F0B5}" type="parTrans" cxnId="{BFE4FEF5-8B68-47D5-BFA1-B8D0203BAE0A}">
      <dgm:prSet/>
      <dgm:spPr/>
      <dgm:t>
        <a:bodyPr/>
        <a:lstStyle/>
        <a:p>
          <a:endParaRPr lang="ru-RU" sz="1800"/>
        </a:p>
      </dgm:t>
    </dgm:pt>
    <dgm:pt modelId="{12A9663A-58B0-4222-BDD0-84BEF16630F0}" type="sibTrans" cxnId="{BFE4FEF5-8B68-47D5-BFA1-B8D0203BAE0A}">
      <dgm:prSet/>
      <dgm:spPr/>
      <dgm:t>
        <a:bodyPr/>
        <a:lstStyle/>
        <a:p>
          <a:endParaRPr lang="ru-RU" sz="1800"/>
        </a:p>
      </dgm:t>
    </dgm:pt>
    <dgm:pt modelId="{CEB79A62-1EDC-4DCF-9777-F327B36980AE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 sz="1600" b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Цель 4.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Улучшение инвестиционного климата и 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развити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e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рыночных отношений на транспорте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F4CDEA9-A616-425B-8961-DD714857C5BD}" type="parTrans" cxnId="{233B2DB4-F31D-4A37-8CE7-988BE0E77691}">
      <dgm:prSet/>
      <dgm:spPr/>
      <dgm:t>
        <a:bodyPr/>
        <a:lstStyle/>
        <a:p>
          <a:endParaRPr lang="ru-RU" sz="1800"/>
        </a:p>
      </dgm:t>
    </dgm:pt>
    <dgm:pt modelId="{1202B862-FB73-48F4-9C16-12EA6A2AB5D7}" type="sibTrans" cxnId="{233B2DB4-F31D-4A37-8CE7-988BE0E77691}">
      <dgm:prSet/>
      <dgm:spPr/>
      <dgm:t>
        <a:bodyPr/>
        <a:lstStyle/>
        <a:p>
          <a:endParaRPr lang="ru-RU" sz="1800"/>
        </a:p>
      </dgm:t>
    </dgm:pt>
    <dgm:pt modelId="{9CC9323E-C5C3-49DE-A1B1-2294A9B6F921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Цель 3.</a:t>
          </a:r>
        </a:p>
        <a:p>
          <a:r>
            <a:rPr lang="ru-RU" sz="1600" dirty="0" smtClean="0">
              <a:latin typeface="Arial" pitchFamily="34" charset="0"/>
              <a:cs typeface="Arial" pitchFamily="34" charset="0"/>
            </a:rPr>
            <a:t>Повышение комплексной безопасности  и устойчивости транспортной системы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159308E8-DE19-478F-98B6-A621F0111622}" type="parTrans" cxnId="{3418D4D3-FC6D-476F-93DF-2126E76C7BD8}">
      <dgm:prSet/>
      <dgm:spPr/>
      <dgm:t>
        <a:bodyPr/>
        <a:lstStyle/>
        <a:p>
          <a:endParaRPr lang="ru-RU"/>
        </a:p>
      </dgm:t>
    </dgm:pt>
    <dgm:pt modelId="{4ED4AE06-9129-4A43-8425-05AF32D168B9}" type="sibTrans" cxnId="{3418D4D3-FC6D-476F-93DF-2126E76C7BD8}">
      <dgm:prSet/>
      <dgm:spPr/>
      <dgm:t>
        <a:bodyPr/>
        <a:lstStyle/>
        <a:p>
          <a:endParaRPr lang="ru-RU"/>
        </a:p>
      </dgm:t>
    </dgm:pt>
    <dgm:pt modelId="{EF741E75-8D95-4321-BB83-E35836F96CFA}" type="pres">
      <dgm:prSet presAssocID="{8D3DB091-21C8-4029-8F46-0FF507893F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38660-2810-4D38-B09F-6753EA3487A9}" type="pres">
      <dgm:prSet presAssocID="{8D3DB091-21C8-4029-8F46-0FF507893FAF}" presName="fgShape" presStyleLbl="fgShp" presStyleIdx="0" presStyleCnt="1" custFlipVert="0" custFlipHor="1" custScaleX="12245" custScaleY="29030" custLinFactNeighborX="-12973" custLinFactNeighborY="43204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F2B09B5B-04B5-497C-9887-46689F6D2399}" type="pres">
      <dgm:prSet presAssocID="{8D3DB091-21C8-4029-8F46-0FF507893FAF}" presName="linComp" presStyleCnt="0"/>
      <dgm:spPr/>
    </dgm:pt>
    <dgm:pt modelId="{97730E17-1451-4DA8-9D25-91AF5E59E0FD}" type="pres">
      <dgm:prSet presAssocID="{8196D874-7C1E-4562-9222-E7A650E1802B}" presName="compNode" presStyleCnt="0"/>
      <dgm:spPr/>
    </dgm:pt>
    <dgm:pt modelId="{1BCD69A4-2573-4198-8E8D-AD9D192D52CF}" type="pres">
      <dgm:prSet presAssocID="{8196D874-7C1E-4562-9222-E7A650E1802B}" presName="bkgdShape" presStyleLbl="node1" presStyleIdx="0" presStyleCnt="4" custLinFactNeighborX="-3685" custLinFactNeighborY="1515"/>
      <dgm:spPr/>
      <dgm:t>
        <a:bodyPr/>
        <a:lstStyle/>
        <a:p>
          <a:endParaRPr lang="ru-RU"/>
        </a:p>
      </dgm:t>
    </dgm:pt>
    <dgm:pt modelId="{035CB488-DFCA-408C-A95B-46E455AEA806}" type="pres">
      <dgm:prSet presAssocID="{8196D874-7C1E-4562-9222-E7A650E1802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0C8DC-25E5-426E-8201-4AAFFB65CA7C}" type="pres">
      <dgm:prSet presAssocID="{8196D874-7C1E-4562-9222-E7A650E1802B}" presName="invisiNode" presStyleLbl="node1" presStyleIdx="0" presStyleCnt="4"/>
      <dgm:spPr/>
    </dgm:pt>
    <dgm:pt modelId="{E367827B-52A6-4A2F-876F-EB93AA08B663}" type="pres">
      <dgm:prSet presAssocID="{8196D874-7C1E-4562-9222-E7A650E1802B}" presName="imagNode" presStyleLbl="fgImgPlace1" presStyleIdx="0" presStyleCnt="4" custScaleX="94738" custScaleY="9146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659906D-C16F-4FDC-951A-E27763550EE5}" type="pres">
      <dgm:prSet presAssocID="{34E39D91-E2D3-4EAE-A835-E9051336CE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44C6D1-1F8F-44B2-B8A9-27A148422FB9}" type="pres">
      <dgm:prSet presAssocID="{A0332EC4-2C19-478D-A5F5-423D33EC3E86}" presName="compNode" presStyleCnt="0"/>
      <dgm:spPr/>
    </dgm:pt>
    <dgm:pt modelId="{6885BCB9-FE90-44F4-8799-0BBA5D417369}" type="pres">
      <dgm:prSet presAssocID="{A0332EC4-2C19-478D-A5F5-423D33EC3E86}" presName="bkgdShape" presStyleLbl="node1" presStyleIdx="1" presStyleCnt="4"/>
      <dgm:spPr/>
      <dgm:t>
        <a:bodyPr/>
        <a:lstStyle/>
        <a:p>
          <a:endParaRPr lang="ru-RU"/>
        </a:p>
      </dgm:t>
    </dgm:pt>
    <dgm:pt modelId="{082F7988-9B4B-4687-B7A3-F0E048123CD3}" type="pres">
      <dgm:prSet presAssocID="{A0332EC4-2C19-478D-A5F5-423D33EC3E8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0CAD9-8F97-4238-ADD7-1340ED4B324A}" type="pres">
      <dgm:prSet presAssocID="{A0332EC4-2C19-478D-A5F5-423D33EC3E86}" presName="invisiNode" presStyleLbl="node1" presStyleIdx="1" presStyleCnt="4"/>
      <dgm:spPr/>
    </dgm:pt>
    <dgm:pt modelId="{ED6720A7-9887-4707-96DE-470203D596A8}" type="pres">
      <dgm:prSet presAssocID="{A0332EC4-2C19-478D-A5F5-423D33EC3E86}" presName="imagNode" presStyleLbl="fgImgPlace1" presStyleIdx="1" presStyleCnt="4" custScaleX="95280" custScaleY="9146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/>
      </dgm:spPr>
      <dgm:t>
        <a:bodyPr/>
        <a:lstStyle/>
        <a:p>
          <a:endParaRPr lang="ru-RU"/>
        </a:p>
      </dgm:t>
    </dgm:pt>
    <dgm:pt modelId="{0677E188-53D1-4CA2-8202-B890060A7F65}" type="pres">
      <dgm:prSet presAssocID="{12A9663A-58B0-4222-BDD0-84BEF16630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823756-E976-4F26-9C11-74CC5B526A94}" type="pres">
      <dgm:prSet presAssocID="{9CC9323E-C5C3-49DE-A1B1-2294A9B6F921}" presName="compNode" presStyleCnt="0"/>
      <dgm:spPr/>
    </dgm:pt>
    <dgm:pt modelId="{66F76B72-FD22-473F-ABFA-DB5EA418A9C0}" type="pres">
      <dgm:prSet presAssocID="{9CC9323E-C5C3-49DE-A1B1-2294A9B6F921}" presName="bkgdShape" presStyleLbl="node1" presStyleIdx="2" presStyleCnt="4"/>
      <dgm:spPr/>
      <dgm:t>
        <a:bodyPr/>
        <a:lstStyle/>
        <a:p>
          <a:endParaRPr lang="ru-RU"/>
        </a:p>
      </dgm:t>
    </dgm:pt>
    <dgm:pt modelId="{4003A249-94BA-471F-A34E-DF6066B365F6}" type="pres">
      <dgm:prSet presAssocID="{9CC9323E-C5C3-49DE-A1B1-2294A9B6F92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527B7-0F34-4728-99D7-4C4CAAC236EC}" type="pres">
      <dgm:prSet presAssocID="{9CC9323E-C5C3-49DE-A1B1-2294A9B6F921}" presName="invisiNode" presStyleLbl="node1" presStyleIdx="2" presStyleCnt="4"/>
      <dgm:spPr/>
    </dgm:pt>
    <dgm:pt modelId="{8FDDB6D5-39EB-4792-AFF3-91C0CB93F74A}" type="pres">
      <dgm:prSet presAssocID="{9CC9323E-C5C3-49DE-A1B1-2294A9B6F921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/>
      </dgm:spPr>
      <dgm:t>
        <a:bodyPr/>
        <a:lstStyle/>
        <a:p>
          <a:endParaRPr lang="ru-RU"/>
        </a:p>
      </dgm:t>
    </dgm:pt>
    <dgm:pt modelId="{3D76D846-2CAD-4C0F-BB7C-1BABB00F1C52}" type="pres">
      <dgm:prSet presAssocID="{4ED4AE06-9129-4A43-8425-05AF32D168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2D567A-8991-48A7-8A5D-CA993E80AFE4}" type="pres">
      <dgm:prSet presAssocID="{CEB79A62-1EDC-4DCF-9777-F327B36980AE}" presName="compNode" presStyleCnt="0"/>
      <dgm:spPr/>
    </dgm:pt>
    <dgm:pt modelId="{224BFEFB-1DD3-4F00-8C77-AC21CF629061}" type="pres">
      <dgm:prSet presAssocID="{CEB79A62-1EDC-4DCF-9777-F327B36980AE}" presName="bkgdShape" presStyleLbl="node1" presStyleIdx="3" presStyleCnt="4" custLinFactNeighborY="3226"/>
      <dgm:spPr/>
      <dgm:t>
        <a:bodyPr/>
        <a:lstStyle/>
        <a:p>
          <a:endParaRPr lang="ru-RU"/>
        </a:p>
      </dgm:t>
    </dgm:pt>
    <dgm:pt modelId="{8E47F29B-3982-4030-A011-B2466E4A009A}" type="pres">
      <dgm:prSet presAssocID="{CEB79A62-1EDC-4DCF-9777-F327B36980A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2EEF6-C7B4-4186-9A43-D1547886D079}" type="pres">
      <dgm:prSet presAssocID="{CEB79A62-1EDC-4DCF-9777-F327B36980AE}" presName="invisiNode" presStyleLbl="node1" presStyleIdx="3" presStyleCnt="4"/>
      <dgm:spPr/>
    </dgm:pt>
    <dgm:pt modelId="{F558834F-1E2A-4695-9B32-11834CD11665}" type="pres">
      <dgm:prSet presAssocID="{CEB79A62-1EDC-4DCF-9777-F327B36980A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/>
      </dgm:spPr>
      <dgm:t>
        <a:bodyPr/>
        <a:lstStyle/>
        <a:p>
          <a:endParaRPr lang="ru-RU"/>
        </a:p>
      </dgm:t>
    </dgm:pt>
  </dgm:ptLst>
  <dgm:cxnLst>
    <dgm:cxn modelId="{57F374D0-CDBF-4064-A661-B6E2FBD68CEA}" type="presOf" srcId="{8196D874-7C1E-4562-9222-E7A650E1802B}" destId="{035CB488-DFCA-408C-A95B-46E455AEA806}" srcOrd="1" destOrd="0" presId="urn:microsoft.com/office/officeart/2005/8/layout/hList7"/>
    <dgm:cxn modelId="{36095ED5-3C90-4AA7-9FFE-2D9B4FD7B14B}" type="presOf" srcId="{12A9663A-58B0-4222-BDD0-84BEF16630F0}" destId="{0677E188-53D1-4CA2-8202-B890060A7F65}" srcOrd="0" destOrd="0" presId="urn:microsoft.com/office/officeart/2005/8/layout/hList7"/>
    <dgm:cxn modelId="{B3EACD18-9025-47E3-9155-1F46AB15F521}" type="presOf" srcId="{8D3DB091-21C8-4029-8F46-0FF507893FAF}" destId="{EF741E75-8D95-4321-BB83-E35836F96CFA}" srcOrd="0" destOrd="0" presId="urn:microsoft.com/office/officeart/2005/8/layout/hList7"/>
    <dgm:cxn modelId="{9F3F3F58-45E1-4748-BEEE-4EFFB25EBA90}" type="presOf" srcId="{9CC9323E-C5C3-49DE-A1B1-2294A9B6F921}" destId="{66F76B72-FD22-473F-ABFA-DB5EA418A9C0}" srcOrd="0" destOrd="0" presId="urn:microsoft.com/office/officeart/2005/8/layout/hList7"/>
    <dgm:cxn modelId="{8A8A61FC-EF05-4C24-8776-E5DB3AEE1E4C}" type="presOf" srcId="{4ED4AE06-9129-4A43-8425-05AF32D168B9}" destId="{3D76D846-2CAD-4C0F-BB7C-1BABB00F1C52}" srcOrd="0" destOrd="0" presId="urn:microsoft.com/office/officeart/2005/8/layout/hList7"/>
    <dgm:cxn modelId="{8C5AF237-6538-4B1C-95B5-409961C4A943}" srcId="{8D3DB091-21C8-4029-8F46-0FF507893FAF}" destId="{8196D874-7C1E-4562-9222-E7A650E1802B}" srcOrd="0" destOrd="0" parTransId="{1C9D3254-5FF7-4F06-846E-7B2AE8C5B147}" sibTransId="{34E39D91-E2D3-4EAE-A835-E9051336CE2C}"/>
    <dgm:cxn modelId="{AAD742C0-2511-4CCD-BA07-E1C3EA4B8AF5}" type="presOf" srcId="{CEB79A62-1EDC-4DCF-9777-F327B36980AE}" destId="{224BFEFB-1DD3-4F00-8C77-AC21CF629061}" srcOrd="0" destOrd="0" presId="urn:microsoft.com/office/officeart/2005/8/layout/hList7"/>
    <dgm:cxn modelId="{BFE4FEF5-8B68-47D5-BFA1-B8D0203BAE0A}" srcId="{8D3DB091-21C8-4029-8F46-0FF507893FAF}" destId="{A0332EC4-2C19-478D-A5F5-423D33EC3E86}" srcOrd="1" destOrd="0" parTransId="{166DCD1B-65F9-4F2A-A833-0FE27847F0B5}" sibTransId="{12A9663A-58B0-4222-BDD0-84BEF16630F0}"/>
    <dgm:cxn modelId="{712C4A2E-B984-48EE-B231-6B7B5F894187}" type="presOf" srcId="{34E39D91-E2D3-4EAE-A835-E9051336CE2C}" destId="{4659906D-C16F-4FDC-951A-E27763550EE5}" srcOrd="0" destOrd="0" presId="urn:microsoft.com/office/officeart/2005/8/layout/hList7"/>
    <dgm:cxn modelId="{381A8527-2F69-46B8-B4C1-F6A4E94C5C4B}" type="presOf" srcId="{CEB79A62-1EDC-4DCF-9777-F327B36980AE}" destId="{8E47F29B-3982-4030-A011-B2466E4A009A}" srcOrd="1" destOrd="0" presId="urn:microsoft.com/office/officeart/2005/8/layout/hList7"/>
    <dgm:cxn modelId="{3418D4D3-FC6D-476F-93DF-2126E76C7BD8}" srcId="{8D3DB091-21C8-4029-8F46-0FF507893FAF}" destId="{9CC9323E-C5C3-49DE-A1B1-2294A9B6F921}" srcOrd="2" destOrd="0" parTransId="{159308E8-DE19-478F-98B6-A621F0111622}" sibTransId="{4ED4AE06-9129-4A43-8425-05AF32D168B9}"/>
    <dgm:cxn modelId="{A35674FA-D9A7-4D15-A76A-D7C467064382}" type="presOf" srcId="{8196D874-7C1E-4562-9222-E7A650E1802B}" destId="{1BCD69A4-2573-4198-8E8D-AD9D192D52CF}" srcOrd="0" destOrd="0" presId="urn:microsoft.com/office/officeart/2005/8/layout/hList7"/>
    <dgm:cxn modelId="{0E1F211C-7F7E-483E-A395-5F73EC6C3F25}" type="presOf" srcId="{A0332EC4-2C19-478D-A5F5-423D33EC3E86}" destId="{6885BCB9-FE90-44F4-8799-0BBA5D417369}" srcOrd="0" destOrd="0" presId="urn:microsoft.com/office/officeart/2005/8/layout/hList7"/>
    <dgm:cxn modelId="{6A337FFC-5B12-4D80-890F-C6183519C09A}" type="presOf" srcId="{A0332EC4-2C19-478D-A5F5-423D33EC3E86}" destId="{082F7988-9B4B-4687-B7A3-F0E048123CD3}" srcOrd="1" destOrd="0" presId="urn:microsoft.com/office/officeart/2005/8/layout/hList7"/>
    <dgm:cxn modelId="{04714882-96C4-459F-AB5F-0295AB764E17}" type="presOf" srcId="{9CC9323E-C5C3-49DE-A1B1-2294A9B6F921}" destId="{4003A249-94BA-471F-A34E-DF6066B365F6}" srcOrd="1" destOrd="0" presId="urn:microsoft.com/office/officeart/2005/8/layout/hList7"/>
    <dgm:cxn modelId="{233B2DB4-F31D-4A37-8CE7-988BE0E77691}" srcId="{8D3DB091-21C8-4029-8F46-0FF507893FAF}" destId="{CEB79A62-1EDC-4DCF-9777-F327B36980AE}" srcOrd="3" destOrd="0" parTransId="{3F4CDEA9-A616-425B-8961-DD714857C5BD}" sibTransId="{1202B862-FB73-48F4-9C16-12EA6A2AB5D7}"/>
    <dgm:cxn modelId="{22474B84-38ED-4BF6-A843-65F49986CD14}" type="presParOf" srcId="{EF741E75-8D95-4321-BB83-E35836F96CFA}" destId="{16138660-2810-4D38-B09F-6753EA3487A9}" srcOrd="0" destOrd="0" presId="urn:microsoft.com/office/officeart/2005/8/layout/hList7"/>
    <dgm:cxn modelId="{0832C1B8-2B93-4AA1-B01A-732F1D5A5305}" type="presParOf" srcId="{EF741E75-8D95-4321-BB83-E35836F96CFA}" destId="{F2B09B5B-04B5-497C-9887-46689F6D2399}" srcOrd="1" destOrd="0" presId="urn:microsoft.com/office/officeart/2005/8/layout/hList7"/>
    <dgm:cxn modelId="{3D4BAD2E-F6BA-4550-AFA9-778F4AFA871C}" type="presParOf" srcId="{F2B09B5B-04B5-497C-9887-46689F6D2399}" destId="{97730E17-1451-4DA8-9D25-91AF5E59E0FD}" srcOrd="0" destOrd="0" presId="urn:microsoft.com/office/officeart/2005/8/layout/hList7"/>
    <dgm:cxn modelId="{B75D61F1-25C0-48FB-9523-2AC1E4FFF52D}" type="presParOf" srcId="{97730E17-1451-4DA8-9D25-91AF5E59E0FD}" destId="{1BCD69A4-2573-4198-8E8D-AD9D192D52CF}" srcOrd="0" destOrd="0" presId="urn:microsoft.com/office/officeart/2005/8/layout/hList7"/>
    <dgm:cxn modelId="{47F86539-C91F-464A-B8E4-48F7EAA9F909}" type="presParOf" srcId="{97730E17-1451-4DA8-9D25-91AF5E59E0FD}" destId="{035CB488-DFCA-408C-A95B-46E455AEA806}" srcOrd="1" destOrd="0" presId="urn:microsoft.com/office/officeart/2005/8/layout/hList7"/>
    <dgm:cxn modelId="{1C155016-7140-4CC1-AEA9-FEAEE7A4AA47}" type="presParOf" srcId="{97730E17-1451-4DA8-9D25-91AF5E59E0FD}" destId="{A7A0C8DC-25E5-426E-8201-4AAFFB65CA7C}" srcOrd="2" destOrd="0" presId="urn:microsoft.com/office/officeart/2005/8/layout/hList7"/>
    <dgm:cxn modelId="{341CD037-FED1-45DF-93FF-125338FC47B6}" type="presParOf" srcId="{97730E17-1451-4DA8-9D25-91AF5E59E0FD}" destId="{E367827B-52A6-4A2F-876F-EB93AA08B663}" srcOrd="3" destOrd="0" presId="urn:microsoft.com/office/officeart/2005/8/layout/hList7"/>
    <dgm:cxn modelId="{564D522C-15B3-4CB4-9FE8-2A0141933BA4}" type="presParOf" srcId="{F2B09B5B-04B5-497C-9887-46689F6D2399}" destId="{4659906D-C16F-4FDC-951A-E27763550EE5}" srcOrd="1" destOrd="0" presId="urn:microsoft.com/office/officeart/2005/8/layout/hList7"/>
    <dgm:cxn modelId="{9D466706-7183-455A-A359-6616812398C1}" type="presParOf" srcId="{F2B09B5B-04B5-497C-9887-46689F6D2399}" destId="{2A44C6D1-1F8F-44B2-B8A9-27A148422FB9}" srcOrd="2" destOrd="0" presId="urn:microsoft.com/office/officeart/2005/8/layout/hList7"/>
    <dgm:cxn modelId="{C2C81542-7451-462B-9FBF-72A263981BD7}" type="presParOf" srcId="{2A44C6D1-1F8F-44B2-B8A9-27A148422FB9}" destId="{6885BCB9-FE90-44F4-8799-0BBA5D417369}" srcOrd="0" destOrd="0" presId="urn:microsoft.com/office/officeart/2005/8/layout/hList7"/>
    <dgm:cxn modelId="{DF84C7AA-1322-4066-AFF5-AD898D84CF86}" type="presParOf" srcId="{2A44C6D1-1F8F-44B2-B8A9-27A148422FB9}" destId="{082F7988-9B4B-4687-B7A3-F0E048123CD3}" srcOrd="1" destOrd="0" presId="urn:microsoft.com/office/officeart/2005/8/layout/hList7"/>
    <dgm:cxn modelId="{72AA00C4-3970-4797-A2AA-A89C3D5C575B}" type="presParOf" srcId="{2A44C6D1-1F8F-44B2-B8A9-27A148422FB9}" destId="{76E0CAD9-8F97-4238-ADD7-1340ED4B324A}" srcOrd="2" destOrd="0" presId="urn:microsoft.com/office/officeart/2005/8/layout/hList7"/>
    <dgm:cxn modelId="{1699AEB7-19AF-4B67-8C97-C37DAF9901BE}" type="presParOf" srcId="{2A44C6D1-1F8F-44B2-B8A9-27A148422FB9}" destId="{ED6720A7-9887-4707-96DE-470203D596A8}" srcOrd="3" destOrd="0" presId="urn:microsoft.com/office/officeart/2005/8/layout/hList7"/>
    <dgm:cxn modelId="{02E7561D-7462-4CB3-8BDE-9B3408F152A3}" type="presParOf" srcId="{F2B09B5B-04B5-497C-9887-46689F6D2399}" destId="{0677E188-53D1-4CA2-8202-B890060A7F65}" srcOrd="3" destOrd="0" presId="urn:microsoft.com/office/officeart/2005/8/layout/hList7"/>
    <dgm:cxn modelId="{3CFFC7E2-E22D-4E9B-AEC3-85C4E25FC652}" type="presParOf" srcId="{F2B09B5B-04B5-497C-9887-46689F6D2399}" destId="{77823756-E976-4F26-9C11-74CC5B526A94}" srcOrd="4" destOrd="0" presId="urn:microsoft.com/office/officeart/2005/8/layout/hList7"/>
    <dgm:cxn modelId="{777E2DE4-06FA-4351-B75B-C3AD24DD6874}" type="presParOf" srcId="{77823756-E976-4F26-9C11-74CC5B526A94}" destId="{66F76B72-FD22-473F-ABFA-DB5EA418A9C0}" srcOrd="0" destOrd="0" presId="urn:microsoft.com/office/officeart/2005/8/layout/hList7"/>
    <dgm:cxn modelId="{1327ED59-DA23-4DCE-9B6A-4AD9FB04489B}" type="presParOf" srcId="{77823756-E976-4F26-9C11-74CC5B526A94}" destId="{4003A249-94BA-471F-A34E-DF6066B365F6}" srcOrd="1" destOrd="0" presId="urn:microsoft.com/office/officeart/2005/8/layout/hList7"/>
    <dgm:cxn modelId="{F188CEB7-B0E2-45DC-8887-26C05438F94E}" type="presParOf" srcId="{77823756-E976-4F26-9C11-74CC5B526A94}" destId="{70F527B7-0F34-4728-99D7-4C4CAAC236EC}" srcOrd="2" destOrd="0" presId="urn:microsoft.com/office/officeart/2005/8/layout/hList7"/>
    <dgm:cxn modelId="{19B2FAB5-B551-449F-9531-8CA5A7FD4744}" type="presParOf" srcId="{77823756-E976-4F26-9C11-74CC5B526A94}" destId="{8FDDB6D5-39EB-4792-AFF3-91C0CB93F74A}" srcOrd="3" destOrd="0" presId="urn:microsoft.com/office/officeart/2005/8/layout/hList7"/>
    <dgm:cxn modelId="{38647CE7-4623-4970-84BB-38C058B6918E}" type="presParOf" srcId="{F2B09B5B-04B5-497C-9887-46689F6D2399}" destId="{3D76D846-2CAD-4C0F-BB7C-1BABB00F1C52}" srcOrd="5" destOrd="0" presId="urn:microsoft.com/office/officeart/2005/8/layout/hList7"/>
    <dgm:cxn modelId="{75FDE3A6-C641-44ED-8D10-59058E2F4E29}" type="presParOf" srcId="{F2B09B5B-04B5-497C-9887-46689F6D2399}" destId="{B42D567A-8991-48A7-8A5D-CA993E80AFE4}" srcOrd="6" destOrd="0" presId="urn:microsoft.com/office/officeart/2005/8/layout/hList7"/>
    <dgm:cxn modelId="{6FD914EB-0506-466D-8618-5CC9124961DC}" type="presParOf" srcId="{B42D567A-8991-48A7-8A5D-CA993E80AFE4}" destId="{224BFEFB-1DD3-4F00-8C77-AC21CF629061}" srcOrd="0" destOrd="0" presId="urn:microsoft.com/office/officeart/2005/8/layout/hList7"/>
    <dgm:cxn modelId="{A7F6ADCD-6CCA-439A-B991-0D7751E7AB0B}" type="presParOf" srcId="{B42D567A-8991-48A7-8A5D-CA993E80AFE4}" destId="{8E47F29B-3982-4030-A011-B2466E4A009A}" srcOrd="1" destOrd="0" presId="urn:microsoft.com/office/officeart/2005/8/layout/hList7"/>
    <dgm:cxn modelId="{2671486A-ED52-4E2E-BB12-72709AA6F01D}" type="presParOf" srcId="{B42D567A-8991-48A7-8A5D-CA993E80AFE4}" destId="{A102EEF6-C7B4-4186-9A43-D1547886D079}" srcOrd="2" destOrd="0" presId="urn:microsoft.com/office/officeart/2005/8/layout/hList7"/>
    <dgm:cxn modelId="{0BF7B4CA-ED4C-4F3A-9047-294E23C2B785}" type="presParOf" srcId="{B42D567A-8991-48A7-8A5D-CA993E80AFE4}" destId="{F558834F-1E2A-4695-9B32-11834CD116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D69A4-2573-4198-8E8D-AD9D192D52CF}">
      <dsp:nvSpPr>
        <dsp:cNvPr id="0" name=""/>
        <dsp:cNvSpPr/>
      </dsp:nvSpPr>
      <dsp:spPr>
        <a:xfrm>
          <a:off x="0" y="0"/>
          <a:ext cx="2006133" cy="475252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Цель 1.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Развитие современной и эффективной транспортной инфраструктуры</a:t>
          </a:r>
        </a:p>
      </dsp:txBody>
      <dsp:txXfrm>
        <a:off x="0" y="1901011"/>
        <a:ext cx="2006133" cy="1901011"/>
      </dsp:txXfrm>
    </dsp:sp>
    <dsp:sp modelId="{E367827B-52A6-4A2F-876F-EB93AA08B663}">
      <dsp:nvSpPr>
        <dsp:cNvPr id="0" name=""/>
        <dsp:cNvSpPr/>
      </dsp:nvSpPr>
      <dsp:spPr>
        <a:xfrm>
          <a:off x="255322" y="352696"/>
          <a:ext cx="1499315" cy="14475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5BCB9-FE90-44F4-8799-0BBA5D417369}">
      <dsp:nvSpPr>
        <dsp:cNvPr id="0" name=""/>
        <dsp:cNvSpPr/>
      </dsp:nvSpPr>
      <dsp:spPr>
        <a:xfrm>
          <a:off x="2068230" y="0"/>
          <a:ext cx="2006133" cy="475252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Цель 2.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Повышение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конкуренто-способности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транспортной системы России и реализация транзитного потенциала страны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068230" y="1901011"/>
        <a:ext cx="2006133" cy="1901011"/>
      </dsp:txXfrm>
    </dsp:sp>
    <dsp:sp modelId="{ED6720A7-9887-4707-96DE-470203D596A8}">
      <dsp:nvSpPr>
        <dsp:cNvPr id="0" name=""/>
        <dsp:cNvSpPr/>
      </dsp:nvSpPr>
      <dsp:spPr>
        <a:xfrm>
          <a:off x="2317350" y="352696"/>
          <a:ext cx="1507893" cy="14475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76B72-FD22-473F-ABFA-DB5EA418A9C0}">
      <dsp:nvSpPr>
        <dsp:cNvPr id="0" name=""/>
        <dsp:cNvSpPr/>
      </dsp:nvSpPr>
      <dsp:spPr>
        <a:xfrm>
          <a:off x="4134547" y="0"/>
          <a:ext cx="2006133" cy="475252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Цель 3.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Повышение комплексной безопасности  и устойчивости транспортной системы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134547" y="1901011"/>
        <a:ext cx="2006133" cy="1901011"/>
      </dsp:txXfrm>
    </dsp:sp>
    <dsp:sp modelId="{8FDDB6D5-39EB-4792-AFF3-91C0CB93F74A}">
      <dsp:nvSpPr>
        <dsp:cNvPr id="0" name=""/>
        <dsp:cNvSpPr/>
      </dsp:nvSpPr>
      <dsp:spPr>
        <a:xfrm>
          <a:off x="4346318" y="285151"/>
          <a:ext cx="1582591" cy="15825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BFEFB-1DD3-4F00-8C77-AC21CF629061}">
      <dsp:nvSpPr>
        <dsp:cNvPr id="0" name=""/>
        <dsp:cNvSpPr/>
      </dsp:nvSpPr>
      <dsp:spPr>
        <a:xfrm>
          <a:off x="6200865" y="0"/>
          <a:ext cx="2006133" cy="475252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Цель 4.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Улучшение инвестиционного климата и </a:t>
          </a:r>
          <a:r>
            <a:rPr lang="ru-RU" sz="1600" kern="1200" dirty="0" err="1" smtClean="0">
              <a:latin typeface="Arial" pitchFamily="34" charset="0"/>
              <a:cs typeface="Arial" pitchFamily="34" charset="0"/>
            </a:rPr>
            <a:t>развити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e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рыночных отношений на транспорте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6200865" y="1901011"/>
        <a:ext cx="2006133" cy="1901011"/>
      </dsp:txXfrm>
    </dsp:sp>
    <dsp:sp modelId="{F558834F-1E2A-4695-9B32-11834CD11665}">
      <dsp:nvSpPr>
        <dsp:cNvPr id="0" name=""/>
        <dsp:cNvSpPr/>
      </dsp:nvSpPr>
      <dsp:spPr>
        <a:xfrm>
          <a:off x="6412635" y="285151"/>
          <a:ext cx="1582591" cy="15825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38660-2810-4D38-B09F-6753EA3487A9}">
      <dsp:nvSpPr>
        <dsp:cNvPr id="0" name=""/>
        <dsp:cNvSpPr/>
      </dsp:nvSpPr>
      <dsp:spPr>
        <a:xfrm flipH="1">
          <a:off x="2662325" y="4362979"/>
          <a:ext cx="924766" cy="206948"/>
        </a:xfrm>
        <a:prstGeom prst="leftRightArrow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89728" tIns="44863" rIns="89728" bIns="4486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79725" cy="492125"/>
          </a:xfrm>
          <a:prstGeom prst="rect">
            <a:avLst/>
          </a:prstGeom>
        </p:spPr>
        <p:txBody>
          <a:bodyPr vert="horz" lIns="89728" tIns="44863" rIns="89728" bIns="44863" rtlCol="0"/>
          <a:lstStyle>
            <a:lvl1pPr algn="r">
              <a:defRPr sz="1200"/>
            </a:lvl1pPr>
          </a:lstStyle>
          <a:p>
            <a:pPr>
              <a:defRPr/>
            </a:pPr>
            <a:fld id="{7DADB304-D062-427F-92A9-97FF043C562A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89728" tIns="44863" rIns="89728" bIns="4486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7138" y="9356725"/>
            <a:ext cx="2879725" cy="492125"/>
          </a:xfrm>
          <a:prstGeom prst="rect">
            <a:avLst/>
          </a:prstGeom>
        </p:spPr>
        <p:txBody>
          <a:bodyPr vert="horz" lIns="89728" tIns="44863" rIns="89728" bIns="44863" rtlCol="0" anchor="b"/>
          <a:lstStyle>
            <a:lvl1pPr algn="r">
              <a:defRPr sz="1200"/>
            </a:lvl1pPr>
          </a:lstStyle>
          <a:p>
            <a:pPr>
              <a:defRPr/>
            </a:pPr>
            <a:fld id="{A368E10E-1B5D-4D6F-8552-07E0924D7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89728" tIns="44863" rIns="89728" bIns="4486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7138" y="0"/>
            <a:ext cx="2879725" cy="492125"/>
          </a:xfrm>
          <a:prstGeom prst="rect">
            <a:avLst/>
          </a:prstGeom>
        </p:spPr>
        <p:txBody>
          <a:bodyPr vert="horz" lIns="89728" tIns="44863" rIns="89728" bIns="44863" rtlCol="0"/>
          <a:lstStyle>
            <a:lvl1pPr algn="r">
              <a:defRPr sz="1200"/>
            </a:lvl1pPr>
          </a:lstStyle>
          <a:p>
            <a:pPr>
              <a:defRPr/>
            </a:pPr>
            <a:fld id="{808E2BB4-75B5-403F-BF9B-9FB85C9D59F9}" type="datetimeFigureOut">
              <a:rPr lang="ru-RU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28" tIns="44863" rIns="89728" bIns="4486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79950"/>
            <a:ext cx="5319712" cy="4432300"/>
          </a:xfrm>
          <a:prstGeom prst="rect">
            <a:avLst/>
          </a:prstGeom>
        </p:spPr>
        <p:txBody>
          <a:bodyPr vert="horz" lIns="89728" tIns="44863" rIns="89728" bIns="4486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89728" tIns="44863" rIns="89728" bIns="4486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7138" y="9356725"/>
            <a:ext cx="2879725" cy="492125"/>
          </a:xfrm>
          <a:prstGeom prst="rect">
            <a:avLst/>
          </a:prstGeom>
        </p:spPr>
        <p:txBody>
          <a:bodyPr vert="horz" lIns="89728" tIns="44863" rIns="89728" bIns="44863" rtlCol="0" anchor="b"/>
          <a:lstStyle>
            <a:lvl1pPr algn="r">
              <a:defRPr sz="1200"/>
            </a:lvl1pPr>
          </a:lstStyle>
          <a:p>
            <a:pPr>
              <a:defRPr/>
            </a:pPr>
            <a:fld id="{37611057-5498-4359-A604-5D2364B97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11057-5498-4359-A604-5D2364B976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DC634-BF4D-436A-8511-B02EDD8E9BB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DC634-BF4D-436A-8511-B02EDD8E9BB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DC634-BF4D-436A-8511-B02EDD8E9BB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DC634-BF4D-436A-8511-B02EDD8E9BB1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9423-7256-421D-9804-40F383E5AAAB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E661-A2AC-4A3E-824E-71E9DC2E0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9963-0372-4FAD-8FB1-302810CA32B5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3793-4BFE-4766-93F0-651B1DA3D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67FE-6C1E-4E7D-B26C-0089005E65B2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A868-CCE4-43F9-B547-83D6CC65C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01988D-2A68-43C0-9556-14EC71BBED8D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916B15-F570-4DC0-9718-3051A12F3649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0C45-77F2-4BBA-9B16-39603BB7FCC2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642E-BA50-43EA-8E11-23E215041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3B8A-E6F5-483A-A813-42CF4078EAA3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B6D4-5E76-4181-B905-0F3C56B7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4557-5B1D-4DDD-B0AF-539081429BAA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8D62-B843-4462-800F-B414A63B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01F5-55A6-44FC-AA09-8900995F8E15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75E3-1FAC-4660-96FC-15B9529F1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747E-F84A-495A-B8B2-E7DBD7F751E1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3C3A-1435-4696-8D4A-91E5ACBED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5B1D-8F44-4FAA-9FB2-07BDF6061BE8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15FC-5160-4B48-99A5-FA19D80F3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5A82-FCB0-4BA4-B0E0-8F2E806968F1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5BB6-FAFB-4AA9-B8D5-9070B672F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7A16-78FF-4AF3-9EE0-E297F08473C8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74C7-E485-4548-8838-4555277D0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249713-9C9B-46DD-9509-9FF77DC26ADF}" type="datetime1">
              <a:rPr lang="ru-RU" smtClean="0"/>
              <a:pPr>
                <a:defRPr/>
              </a:pPr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4B64CB-98B7-4F76-9D91-BD21F0024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48"/>
            <a:ext cx="9144000" cy="6860248"/>
          </a:xfrm>
        </p:spPr>
      </p:pic>
      <p:sp>
        <p:nvSpPr>
          <p:cNvPr id="5" name="TextBox 4"/>
          <p:cNvSpPr txBox="1"/>
          <p:nvPr/>
        </p:nvSpPr>
        <p:spPr>
          <a:xfrm>
            <a:off x="0" y="214311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A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Основные результаты реализации Публичной декларации ключевых целей и приоритетных задач </a:t>
            </a:r>
            <a:r>
              <a:rPr lang="ru-RU" sz="3600" b="1" dirty="0" smtClean="0">
                <a:solidFill>
                  <a:srgbClr val="0A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агентства морского </a:t>
            </a:r>
            <a:r>
              <a:rPr lang="en-US" sz="3600" b="1" dirty="0" smtClean="0">
                <a:solidFill>
                  <a:srgbClr val="0A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3600" b="1" dirty="0" smtClean="0">
                <a:solidFill>
                  <a:srgbClr val="0A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речного транспорта </a:t>
            </a:r>
          </a:p>
          <a:p>
            <a:pPr algn="ctr"/>
            <a:r>
              <a:rPr lang="ru-RU" sz="3600" b="1" dirty="0" smtClean="0">
                <a:solidFill>
                  <a:srgbClr val="0A0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в 1 полугодии 2016 года </a:t>
            </a:r>
            <a:endParaRPr lang="ru-RU" sz="3600" b="1" dirty="0" smtClean="0">
              <a:solidFill>
                <a:srgbClr val="0A0A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4624"/>
            <a:ext cx="1584176" cy="1406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4612" y="0"/>
            <a:ext cx="544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  <a:endParaRPr lang="ru-RU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7504" y="764704"/>
            <a:ext cx="90364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</a:rPr>
              <a:t>             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67544" y="1772816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Прямоугольник 12"/>
          <p:cNvSpPr>
            <a:spLocks noChangeArrowheads="1"/>
          </p:cNvSpPr>
          <p:nvPr/>
        </p:nvSpPr>
        <p:spPr bwMode="auto">
          <a:xfrm>
            <a:off x="1700772" y="1214438"/>
            <a:ext cx="5809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КЛЮЧЕВЫЕ ЦЕЛИ РОСМОРРЕЧФЛОТА НА 201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6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 ГОД</a:t>
            </a:r>
            <a:endParaRPr lang="ru-RU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268760"/>
            <a:ext cx="8424936" cy="5472608"/>
          </a:xfrm>
          <a:prstGeom prst="rect">
            <a:avLst/>
          </a:prstGeom>
          <a:noFill/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676456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4625"/>
            <a:ext cx="1296144" cy="11509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3648" y="332656"/>
            <a:ext cx="77251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/>
                </a:solidFill>
                <a:effectLst>
                  <a:outerShdw blurRad="25400" dist="12700" dir="24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АГЕНТСТВО МОРСКОГО И РЕЧНОГО ТРАНСПОРТА</a:t>
            </a:r>
            <a:endParaRPr lang="ru-RU" sz="1700" dirty="0">
              <a:solidFill>
                <a:schemeClr val="tx2"/>
              </a:solidFill>
            </a:endParaRPr>
          </a:p>
        </p:txBody>
      </p:sp>
      <p:pic>
        <p:nvPicPr>
          <p:cNvPr id="16" name="Рисунок 15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4624"/>
            <a:ext cx="1296144" cy="1150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lum bright="65000"/>
          </a:blip>
          <a:srcRect/>
          <a:stretch>
            <a:fillRect/>
          </a:stretch>
        </p:blipFill>
        <p:spPr bwMode="auto">
          <a:xfrm>
            <a:off x="179512" y="1241376"/>
            <a:ext cx="89644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7504" y="764704"/>
            <a:ext cx="903649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                         Цель 1. Развитие современной и эффективной транспортной инфраструктуры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899592" y="5589240"/>
            <a:ext cx="856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1640" y="1340768"/>
            <a:ext cx="7812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76456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332656"/>
            <a:ext cx="77251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5400" dist="12700" dir="24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АГЕНТСТВО МОРСКОГО И РЕЧНОГО ТРАНСПОРТА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624"/>
            <a:ext cx="1296144" cy="11509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95536" y="1268760"/>
            <a:ext cx="100811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адачи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48464" y="2492896"/>
            <a:ext cx="288032" cy="3816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91680" y="1196752"/>
            <a:ext cx="7128792" cy="504056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Пополнение транспортного, ледокольного, обслуживающего и аварийно-спасательного флота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91680" y="1772816"/>
            <a:ext cx="7128792" cy="504056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Обеспечение развития портовой инфраструктуры на внутренних водных путях международного значения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36096" y="3140968"/>
            <a:ext cx="3168352" cy="648072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11A6B"/>
                </a:solidFill>
              </a:rPr>
              <a:t> </a:t>
            </a:r>
            <a:r>
              <a:rPr lang="ru-RU" sz="1400" b="1" dirty="0" smtClean="0">
                <a:solidFill>
                  <a:srgbClr val="011A6B"/>
                </a:solidFill>
              </a:rPr>
              <a:t>Флот пополнится</a:t>
            </a:r>
            <a:r>
              <a:rPr lang="en-US" sz="1400" b="1" dirty="0" smtClean="0">
                <a:solidFill>
                  <a:srgbClr val="011A6B"/>
                </a:solidFill>
              </a:rPr>
              <a:t> </a:t>
            </a:r>
            <a:r>
              <a:rPr lang="ru-RU" sz="1400" b="1" dirty="0" smtClean="0">
                <a:solidFill>
                  <a:srgbClr val="011A6B"/>
                </a:solidFill>
              </a:rPr>
              <a:t>3 судами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36096" y="4221088"/>
            <a:ext cx="3168352" cy="1728192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Комплексная реконструкция объектов Московского, Волжского,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Беломорско-Онежского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, Северо-Двинского, Волго-Балтийского, Волго-Донского, Азово-Донского, Енисейского бассейнов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093296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1 полугодие 2016 года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83568" y="2348880"/>
            <a:ext cx="4608512" cy="3312368"/>
          </a:xfrm>
          <a:prstGeom prst="rightArrow">
            <a:avLst>
              <a:gd name="adj1" fmla="val 50000"/>
              <a:gd name="adj2" fmla="val 47911"/>
            </a:avLst>
          </a:pr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en-US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Завершается строительство линейного дизель-электрического ледокола «Новороссийск» мощностью 16 МВт и двух катеров – </a:t>
            </a:r>
            <a:r>
              <a:rPr lang="ru-RU" sz="1400" b="1" dirty="0" err="1" smtClean="0">
                <a:solidFill>
                  <a:srgbClr val="C00000"/>
                </a:solidFill>
              </a:rPr>
              <a:t>бонопостановщиков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Завершены работы по реконструкции </a:t>
            </a:r>
            <a:r>
              <a:rPr lang="ru-RU" sz="1400" b="1" dirty="0" err="1" smtClean="0">
                <a:solidFill>
                  <a:srgbClr val="C00000"/>
                </a:solidFill>
              </a:rPr>
              <a:t>Волховского</a:t>
            </a:r>
            <a:r>
              <a:rPr lang="ru-RU" sz="1400" b="1" dirty="0" smtClean="0">
                <a:solidFill>
                  <a:srgbClr val="C00000"/>
                </a:solidFill>
              </a:rPr>
              <a:t> шлюза Волго-Балтийского водного пути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algn="ctr"/>
            <a:endParaRPr lang="en-US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011A6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2000" contrast="-22000"/>
          </a:blip>
          <a:srcRect/>
          <a:stretch>
            <a:fillRect/>
          </a:stretch>
        </p:blipFill>
        <p:spPr bwMode="auto">
          <a:xfrm>
            <a:off x="179512" y="692696"/>
            <a:ext cx="89644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7504" y="764704"/>
            <a:ext cx="903649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                             Цель 2. Повышение конкурентоспособности транспортной системы России и      	         реализация транзитного потенциала страны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856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512" y="1052736"/>
            <a:ext cx="8964488" cy="86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76456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624"/>
            <a:ext cx="1296144" cy="11509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3648" y="332656"/>
            <a:ext cx="77251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5400" dist="12700" dir="24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АГЕНТСТВО МОРСКОГО И РЕЧНОГО ТРАНСПОРТА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5736" y="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484784"/>
            <a:ext cx="108012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адачи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48464" y="2996952"/>
            <a:ext cx="288032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8064" y="4149080"/>
            <a:ext cx="3528392" cy="648072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accent3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Уровень технической оснащенности Северному морскому пути составит 39,5%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8064" y="3212976"/>
            <a:ext cx="3528392" cy="648072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accent3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Прирост производственной мощности российских морских портов в объеме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32 млн. тонн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91680" y="2348880"/>
            <a:ext cx="7200800" cy="360040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accent3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Устранение транспортных ограничений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91680" y="1916832"/>
            <a:ext cx="7200800" cy="360040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accent3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Развитие Северного морского пути, повышение безопасности судоходства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91680" y="1412776"/>
            <a:ext cx="7200800" cy="360040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accent3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Увеличение пропускной способности российских морских портов, строительство специализированных терминалов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48064" y="5157192"/>
            <a:ext cx="3528392" cy="936104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accent3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Повышение качественных характеристик внутренних водных путей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616530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 полугодие 2016 года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23528" y="3284984"/>
            <a:ext cx="4608512" cy="2448272"/>
          </a:xfrm>
          <a:prstGeom prst="rightArrow">
            <a:avLst>
              <a:gd name="adj1" fmla="val 50000"/>
              <a:gd name="adj2" fmla="val 42249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852936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Завершено строительство трубопровода и выносного причального пала на  арктическом терминале круглогодичной отгрузки нефти </a:t>
            </a:r>
            <a:r>
              <a:rPr lang="ru-RU" sz="1200" b="1" dirty="0" err="1" smtClean="0">
                <a:solidFill>
                  <a:srgbClr val="C00000"/>
                </a:solidFill>
              </a:rPr>
              <a:t>Новопортовского</a:t>
            </a:r>
            <a:r>
              <a:rPr lang="ru-RU" sz="1200" b="1" dirty="0" smtClean="0">
                <a:solidFill>
                  <a:srgbClr val="C00000"/>
                </a:solidFill>
              </a:rPr>
              <a:t> месторождения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7504" y="522920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Проводится капитальный ремонт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 гидротехнических сооружениях в  </a:t>
            </a:r>
            <a:r>
              <a:rPr lang="ru-RU" sz="1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Беломорско-Онежском</a:t>
            </a:r>
            <a:r>
              <a:rPr lang="ru-RU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Азово-Донском и Северо-Двинском бассейнах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22108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Обеспечено круглосуточное движение судов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37,4 тыс. км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при плановом значении 37,4 тыс. км.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7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7504" y="1052735"/>
            <a:ext cx="9036496" cy="568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7504" y="764704"/>
            <a:ext cx="903649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                          Цель 3. Повышение комплексной безопасности и устойчивости                          транспортной системы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512" y="1268413"/>
            <a:ext cx="8856984" cy="5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76456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5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624"/>
            <a:ext cx="1296144" cy="115091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95736" y="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332656"/>
            <a:ext cx="77251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5400" dist="12700" dir="24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АГЕНТСТВО МОРСКОГО И РЕЧНОГО ТРАНСПОРТА</a:t>
            </a:r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556792"/>
            <a:ext cx="108012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адачи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48464" y="2492896"/>
            <a:ext cx="216024" cy="3816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80112" y="2924944"/>
            <a:ext cx="3024336" cy="1368152"/>
          </a:xfrm>
          <a:prstGeom prst="roundRect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 w="19050">
            <a:solidFill>
              <a:schemeClr val="tx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Доля судоходных гидротехнических сооружений, подлежащих декларированию безопасности, имеющих неудовлетворительный уровень безопасности, составит 14,7%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52120" y="4509120"/>
            <a:ext cx="2952328" cy="1368152"/>
          </a:xfrm>
          <a:prstGeom prst="round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19050">
            <a:solidFill>
              <a:schemeClr val="tx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Численность  обучающихся в учебных заведениях за счет средств федерального бюджета (водный транспорт) составит 35500 человек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79712" y="1484784"/>
            <a:ext cx="6840760" cy="7200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 w="19050">
            <a:solidFill>
              <a:schemeClr val="tx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Обеспечение надежности и безопасности функционирования объектов инфраструктуры на морском и внутреннем водном транспорте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520" y="60932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1 полугодие 2016 года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95536" y="2564904"/>
            <a:ext cx="4896544" cy="3384376"/>
          </a:xfrm>
          <a:prstGeom prst="rightArrow">
            <a:avLst/>
          </a:prstGeom>
          <a:noFill/>
          <a:ln>
            <a:solidFill>
              <a:schemeClr val="tx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C00000"/>
              </a:buClr>
            </a:pPr>
            <a:endParaRPr lang="ru-RU" sz="1200" b="1" dirty="0" smtClean="0">
              <a:solidFill>
                <a:schemeClr val="tx2">
                  <a:lumMod val="50000"/>
                </a:schemeClr>
              </a:solidFill>
              <a:ea typeface="Tahoma" panose="020B060403050404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Обеспечение функционирования администраций речных бассейнов</a:t>
            </a:r>
          </a:p>
          <a:p>
            <a:pPr marL="171450" indent="-171450">
              <a:buClr>
                <a:srgbClr val="C00000"/>
              </a:buClr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ea typeface="Tahoma" panose="020B060403050404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</a:rPr>
              <a:t>Выполнение мероприятий «дорожных карт» по повышению эффективности образовательных учреждений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каравеллы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7504" y="764704"/>
            <a:ext cx="903649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                         Цель 4. Улучшение инвестиционного климата и развития рыночных отношений              на транспорте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00113" y="5300663"/>
            <a:ext cx="856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76456" y="65502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6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624"/>
            <a:ext cx="1296144" cy="115091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23728" y="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332656"/>
            <a:ext cx="77251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5400" dist="12700" dir="24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АГЕНТСТВО МОРСКОГО И РЕЧНОГО ТР</a:t>
            </a:r>
            <a:r>
              <a:rPr lang="ru-RU" sz="1700" b="1" dirty="0" smtClean="0">
                <a:solidFill>
                  <a:srgbClr val="336699"/>
                </a:solidFill>
                <a:effectLst>
                  <a:outerShdw blurRad="25400" dist="12700" dir="2400000" algn="tl">
                    <a:srgbClr val="000000">
                      <a:alpha val="57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АНСПОРТА</a:t>
            </a:r>
            <a:endParaRPr lang="ru-RU" sz="1700" dirty="0">
              <a:solidFill>
                <a:srgbClr val="3366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556792"/>
            <a:ext cx="1080120" cy="432048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адачи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3068960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Завершение мероприятий по изменению типа ФГУП «Гидрографическое предприятие» на федеральное казенное предприятие</a:t>
            </a:r>
            <a:endParaRPr lang="ru-RU" sz="12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4168" y="4653136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Выбор оптимальной модели развития </a:t>
            </a:r>
          </a:p>
          <a:p>
            <a:pPr algn="ctr"/>
            <a:r>
              <a:rPr lang="ru-R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ФГУП «</a:t>
            </a:r>
            <a:r>
              <a:rPr lang="ru-RU" sz="1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Морсвязьспутник</a:t>
            </a:r>
            <a:r>
              <a:rPr lang="ru-R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» и ФГУП «</a:t>
            </a:r>
            <a:r>
              <a:rPr lang="ru-RU" sz="1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Росморпорт</a:t>
            </a:r>
            <a:r>
              <a:rPr lang="ru-R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748464" y="2852936"/>
            <a:ext cx="216024" cy="3168352"/>
          </a:xfrm>
          <a:prstGeom prst="rect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7664" y="1484784"/>
            <a:ext cx="7344816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Реализация плана мероприятий по совершенствованию правового положения подведомственных организаций, изменение организационно-правовых форм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47664" y="2132856"/>
            <a:ext cx="73448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Поддержка субъектов малого и среднего предпринимательства на водном транспорте и снижение административного давления на бизнес</a:t>
            </a:r>
            <a:endParaRPr lang="ru-RU" sz="12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11560" y="2852936"/>
            <a:ext cx="5112568" cy="3168352"/>
          </a:xfrm>
          <a:prstGeom prst="rightArrow">
            <a:avLst>
              <a:gd name="adj1" fmla="val 50000"/>
              <a:gd name="adj2" fmla="val 49630"/>
            </a:avLst>
          </a:prstGeom>
          <a:solidFill>
            <a:schemeClr val="bg1">
              <a:alpha val="43000"/>
            </a:schemeClr>
          </a:solidFill>
          <a:ln w="15875" cap="flat">
            <a:noFill/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rgbClr val="C00000"/>
              </a:solidFill>
            </a:endParaRP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 пакет документов в Минтранс России для принятия решения о преобразовании в федеральное казенное предприятие </a:t>
            </a:r>
          </a:p>
          <a:p>
            <a:pPr algn="just"/>
            <a:endParaRPr lang="ru-RU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прогнозный план приватизации федерального имущества на 2014-2016 годы включены :</a:t>
            </a: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ФГУП «Махачкалинский морской торговый порт» и </a:t>
            </a:r>
          </a:p>
          <a:p>
            <a:pPr algn="just"/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ФГУП «</a:t>
            </a:r>
            <a:r>
              <a:rPr lang="ru-RU" sz="1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Севмормонтаж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6021288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A0A62"/>
                </a:solidFill>
              </a:rPr>
              <a:t>1 полугодие 2016 года</a:t>
            </a:r>
            <a:endParaRPr lang="ru-RU" sz="2400" b="1" dirty="0">
              <a:solidFill>
                <a:srgbClr val="0A0A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523</Words>
  <Application>Microsoft Office PowerPoint</Application>
  <PresentationFormat>Экран (4:3)</PresentationFormat>
  <Paragraphs>94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2013-02-27T05:23:12Z</dcterms:created>
  <dcterms:modified xsi:type="dcterms:W3CDTF">2016-07-13T08:40:30Z</dcterms:modified>
</cp:coreProperties>
</file>