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EDDFA"/>
    <a:srgbClr val="C2E2F6"/>
    <a:srgbClr val="B55621"/>
    <a:srgbClr val="000099"/>
    <a:srgbClr val="24055B"/>
    <a:srgbClr val="0033CC"/>
    <a:srgbClr val="D77E5B"/>
    <a:srgbClr val="0067B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005" autoAdjust="0"/>
    <p:restoredTop sz="94677" autoAdjust="0"/>
  </p:normalViewPr>
  <p:slideViewPr>
    <p:cSldViewPr showGuides="1">
      <p:cViewPr>
        <p:scale>
          <a:sx n="100" d="100"/>
          <a:sy n="100" d="100"/>
        </p:scale>
        <p:origin x="-1110" y="-72"/>
      </p:cViewPr>
      <p:guideLst>
        <p:guide orient="horz" pos="2614"/>
        <p:guide pos="2925"/>
      </p:guideLst>
    </p:cSldViewPr>
  </p:slideViewPr>
  <p:outlineViewPr>
    <p:cViewPr>
      <p:scale>
        <a:sx n="33" d="100"/>
        <a:sy n="33" d="100"/>
      </p:scale>
      <p:origin x="0" y="2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3" d="100"/>
          <a:sy n="73" d="100"/>
        </p:scale>
        <p:origin x="-2226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22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276" y="0"/>
            <a:ext cx="2944813" cy="49522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7409E7-1C0D-4DD5-9476-51F8C59AF5C4}" type="datetimeFigureOut">
              <a:rPr lang="ru-RU"/>
              <a:pPr>
                <a:defRPr/>
              </a:pPr>
              <a:t>08.09.2017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830"/>
            <a:ext cx="2946400" cy="49522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276" y="9429830"/>
            <a:ext cx="2944813" cy="49522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AEB0EFA-5AF2-4846-AC10-5D506AECC6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07075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22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76" y="0"/>
            <a:ext cx="2944813" cy="49522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5FE4B29-7191-42B1-B930-C80642C829B4}" type="datetimeFigureOut">
              <a:rPr lang="ru-RU"/>
              <a:pPr>
                <a:defRPr/>
              </a:pPr>
              <a:t>08.09.2017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65" tIns="45482" rIns="90965" bIns="45482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9" y="4715710"/>
            <a:ext cx="5437187" cy="4466511"/>
          </a:xfrm>
          <a:prstGeom prst="rect">
            <a:avLst/>
          </a:prstGeom>
        </p:spPr>
        <p:txBody>
          <a:bodyPr vert="horz" lIns="90965" tIns="45482" rIns="90965" bIns="4548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30"/>
            <a:ext cx="2946400" cy="49522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76" y="9429830"/>
            <a:ext cx="2944813" cy="49522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DBC782-9B33-4067-B6E6-55AACA32A0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084182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4A536-A752-4327-A313-DF049A5BC0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D3AA2-44CA-4F1F-8316-EEF8E3E4A02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8BEE6-897B-4372-BF36-F2A5BDE091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16882-1ED5-4E54-A63E-AFDE754BB3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15DF-5485-4E78-88EF-EF84B12132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C533E-5CBE-4B3C-B0D7-9833EF1AD55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B4ECB-6FEA-4731-B6D0-84BFD1CBFA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7B2D0-0C5F-463A-A0DC-8D64EAC714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DD621-29CC-4406-B3F3-04E971FCE2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9ADCE-C27D-4940-BE23-C3C1E80D5C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39E3-8315-4811-AB2F-28FE61B003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CE6AAF8-B34D-4A69-A4C7-92A3B3BF01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4410522" y="260648"/>
            <a:ext cx="4733478" cy="4462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ko-KR" sz="23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Показатели  2013 года</a:t>
            </a:r>
            <a:endParaRPr lang="ru-RU" altLang="ko-KR" sz="2300" b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267744" y="1052736"/>
            <a:ext cx="4248472" cy="1080120"/>
            <a:chOff x="2467802" y="-37312"/>
            <a:chExt cx="3543819" cy="598082"/>
          </a:xfrm>
          <a:scene3d>
            <a:camera prst="orthographicFront"/>
            <a:lightRig rig="flat" dir="t"/>
          </a:scene3d>
        </p:grpSpPr>
        <p:sp>
          <p:nvSpPr>
            <p:cNvPr id="8" name="Двойная стрелка влево/вправо 7"/>
            <p:cNvSpPr/>
            <p:nvPr/>
          </p:nvSpPr>
          <p:spPr>
            <a:xfrm>
              <a:off x="2467802" y="-37312"/>
              <a:ext cx="3543819" cy="598082"/>
            </a:xfrm>
            <a:prstGeom prst="leftRightArrow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Двойная стрелка влево/вправо 4"/>
            <p:cNvSpPr/>
            <p:nvPr/>
          </p:nvSpPr>
          <p:spPr>
            <a:xfrm>
              <a:off x="2596668" y="120078"/>
              <a:ext cx="3294823" cy="34625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" tIns="3810" rIns="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Arial" pitchFamily="34" charset="0"/>
                  <a:cs typeface="Arial" pitchFamily="34" charset="0"/>
                </a:rPr>
                <a:t>Увеличить пропускную способность российских морских портов</a:t>
              </a:r>
              <a:endParaRPr lang="ru-RU" sz="1600" b="1" kern="1200" dirty="0">
                <a:latin typeface="Arial" pitchFamily="34" charset="0"/>
                <a:ea typeface="Tahoma" panose="020B0604030504040204" pitchFamily="34" charset="0"/>
                <a:cs typeface="Arial" pitchFamily="34" charset="0"/>
              </a:endParaRPr>
            </a:p>
          </p:txBody>
        </p:sp>
      </p:grpSp>
      <p:sp>
        <p:nvSpPr>
          <p:cNvPr id="21" name="Выноска со стрелками влево/вправо 20"/>
          <p:cNvSpPr/>
          <p:nvPr/>
        </p:nvSpPr>
        <p:spPr>
          <a:xfrm>
            <a:off x="2447194" y="2276872"/>
            <a:ext cx="4392488" cy="1080120"/>
          </a:xfrm>
          <a:prstGeom prst="leftRightArrowCallou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TextBox 25"/>
          <p:cNvSpPr txBox="1"/>
          <p:nvPr/>
        </p:nvSpPr>
        <p:spPr>
          <a:xfrm>
            <a:off x="3419302" y="2348880"/>
            <a:ext cx="244827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266700">
              <a:lnSpc>
                <a:spcPct val="90000"/>
              </a:lnSpc>
              <a:spcAft>
                <a:spcPct val="35000"/>
              </a:spcAft>
            </a:pPr>
            <a:r>
              <a:rPr lang="ru-RU" sz="1350" b="1" dirty="0" smtClean="0"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latin typeface="Arial" pitchFamily="34" charset="0"/>
                <a:cs typeface="Arial" pitchFamily="34" charset="0"/>
              </a:rPr>
              <a:t>Транспортное обеспечение крупных спортивно-массовых мероприятий международного уровня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0" y="2060848"/>
            <a:ext cx="3023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Готовность объектов Универсиады в г.Казани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84168" y="2132856"/>
            <a:ext cx="3203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Готовность объектов к Олимпиаде в г.Сочи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" name="Группа 40"/>
          <p:cNvGrpSpPr/>
          <p:nvPr/>
        </p:nvGrpSpPr>
        <p:grpSpPr>
          <a:xfrm>
            <a:off x="179512" y="2852936"/>
            <a:ext cx="2195736" cy="432048"/>
            <a:chOff x="373535" y="62370"/>
            <a:chExt cx="1629635" cy="350569"/>
          </a:xfrm>
          <a:scene3d>
            <a:camera prst="orthographicFront"/>
            <a:lightRig rig="flat" dir="t"/>
          </a:scene3d>
        </p:grpSpPr>
        <p:sp>
          <p:nvSpPr>
            <p:cNvPr id="42" name="Пятиугольник 41"/>
            <p:cNvSpPr/>
            <p:nvPr/>
          </p:nvSpPr>
          <p:spPr>
            <a:xfrm>
              <a:off x="373535" y="62370"/>
              <a:ext cx="1629635" cy="350569"/>
            </a:xfrm>
            <a:prstGeom prst="flowChartProcess">
              <a:avLst/>
            </a:prstGeom>
            <a:solidFill>
              <a:srgbClr val="C2E2F6"/>
            </a:solidFill>
            <a:sp3d extrusionH="12700" prstMaterial="plastic">
              <a:bevelT w="50800" h="50800"/>
            </a:sp3d>
          </p:spPr>
          <p:style>
            <a:lnRef idx="1">
              <a:schemeClr val="dk2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Пятиугольник 4"/>
            <p:cNvSpPr/>
            <p:nvPr/>
          </p:nvSpPr>
          <p:spPr>
            <a:xfrm>
              <a:off x="373535" y="62370"/>
              <a:ext cx="1541992" cy="350569"/>
            </a:xfrm>
            <a:prstGeom prst="flowChartProcess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9525" rIns="0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latin typeface="Arial" pitchFamily="34" charset="0"/>
                  <a:cs typeface="Arial" pitchFamily="34" charset="0"/>
                </a:rPr>
                <a:t>Выполнено </a:t>
              </a:r>
            </a:p>
          </p:txBody>
        </p:sp>
      </p:grpSp>
      <p:sp>
        <p:nvSpPr>
          <p:cNvPr id="47" name="Пятиугольник 4"/>
          <p:cNvSpPr/>
          <p:nvPr/>
        </p:nvSpPr>
        <p:spPr>
          <a:xfrm>
            <a:off x="0" y="1340768"/>
            <a:ext cx="2191949" cy="43204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" tIns="9525" rIns="0" bIns="95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План – 30 млн.т</a:t>
            </a:r>
          </a:p>
        </p:txBody>
      </p:sp>
      <p:grpSp>
        <p:nvGrpSpPr>
          <p:cNvPr id="48" name="Группа 47"/>
          <p:cNvGrpSpPr/>
          <p:nvPr/>
        </p:nvGrpSpPr>
        <p:grpSpPr>
          <a:xfrm>
            <a:off x="6623720" y="1340768"/>
            <a:ext cx="2520280" cy="432048"/>
            <a:chOff x="373535" y="62370"/>
            <a:chExt cx="1629635" cy="350569"/>
          </a:xfrm>
          <a:scene3d>
            <a:camera prst="orthographicFront"/>
            <a:lightRig rig="flat" dir="t"/>
          </a:scene3d>
        </p:grpSpPr>
        <p:sp>
          <p:nvSpPr>
            <p:cNvPr id="49" name="Пятиугольник 41"/>
            <p:cNvSpPr/>
            <p:nvPr/>
          </p:nvSpPr>
          <p:spPr>
            <a:xfrm>
              <a:off x="373535" y="62370"/>
              <a:ext cx="1629635" cy="350569"/>
            </a:xfrm>
            <a:prstGeom prst="flowChartProcess">
              <a:avLst/>
            </a:prstGeom>
            <a:solidFill>
              <a:srgbClr val="C2E2F6"/>
            </a:solidFill>
            <a:sp3d extrusionH="12700" prstMaterial="plastic">
              <a:bevelT w="50800" h="50800"/>
            </a:sp3d>
          </p:spPr>
          <p:style>
            <a:lnRef idx="1">
              <a:schemeClr val="dk2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Пятиугольник 4"/>
            <p:cNvSpPr/>
            <p:nvPr/>
          </p:nvSpPr>
          <p:spPr>
            <a:xfrm>
              <a:off x="373535" y="62370"/>
              <a:ext cx="1541992" cy="350569"/>
            </a:xfrm>
            <a:prstGeom prst="flowChartProcess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9525" rIns="0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latin typeface="Arial" pitchFamily="34" charset="0"/>
                  <a:cs typeface="Arial" pitchFamily="34" charset="0"/>
                </a:rPr>
                <a:t>Факт – 30,5 млн.т </a:t>
              </a:r>
            </a:p>
          </p:txBody>
        </p:sp>
      </p:grpSp>
      <p:sp>
        <p:nvSpPr>
          <p:cNvPr id="51" name="Выноска со стрелками влево/вправо 50"/>
          <p:cNvSpPr/>
          <p:nvPr/>
        </p:nvSpPr>
        <p:spPr>
          <a:xfrm>
            <a:off x="2555776" y="3717032"/>
            <a:ext cx="3949227" cy="1296144"/>
          </a:xfrm>
          <a:prstGeom prst="leftRightArrowCallou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2" name="TextBox 51"/>
          <p:cNvSpPr txBox="1"/>
          <p:nvPr/>
        </p:nvSpPr>
        <p:spPr>
          <a:xfrm>
            <a:off x="3635896" y="3933056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266700">
              <a:lnSpc>
                <a:spcPct val="90000"/>
              </a:lnSpc>
              <a:spcAft>
                <a:spcPct val="35000"/>
              </a:spcAft>
            </a:pPr>
            <a:r>
              <a:rPr lang="ru-RU" sz="1500" b="1" dirty="0" smtClean="0"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latin typeface="Arial" pitchFamily="34" charset="0"/>
                <a:cs typeface="Arial" pitchFamily="34" charset="0"/>
              </a:rPr>
              <a:t>Повышение качественных характеристик ВВП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0" y="3861048"/>
            <a:ext cx="3347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Снижение доли СГТС с неудовлетворительным уровнем безопасности </a:t>
            </a:r>
          </a:p>
        </p:txBody>
      </p:sp>
      <p:sp>
        <p:nvSpPr>
          <p:cNvPr id="54" name="Пятиугольник 4"/>
          <p:cNvSpPr/>
          <p:nvPr/>
        </p:nvSpPr>
        <p:spPr>
          <a:xfrm>
            <a:off x="0" y="4725144"/>
            <a:ext cx="2191949" cy="43204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" tIns="9525" rIns="0" bIns="95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План – 19,8% </a:t>
            </a:r>
          </a:p>
        </p:txBody>
      </p:sp>
      <p:grpSp>
        <p:nvGrpSpPr>
          <p:cNvPr id="55" name="Группа 54"/>
          <p:cNvGrpSpPr/>
          <p:nvPr/>
        </p:nvGrpSpPr>
        <p:grpSpPr>
          <a:xfrm>
            <a:off x="0" y="5301208"/>
            <a:ext cx="2232248" cy="432048"/>
            <a:chOff x="373535" y="62370"/>
            <a:chExt cx="1629635" cy="350569"/>
          </a:xfrm>
          <a:scene3d>
            <a:camera prst="orthographicFront"/>
            <a:lightRig rig="flat" dir="t"/>
          </a:scene3d>
        </p:grpSpPr>
        <p:sp>
          <p:nvSpPr>
            <p:cNvPr id="56" name="Пятиугольник 41"/>
            <p:cNvSpPr/>
            <p:nvPr/>
          </p:nvSpPr>
          <p:spPr>
            <a:xfrm>
              <a:off x="373535" y="62370"/>
              <a:ext cx="1629635" cy="350569"/>
            </a:xfrm>
            <a:prstGeom prst="flowChartProcess">
              <a:avLst/>
            </a:prstGeom>
            <a:solidFill>
              <a:srgbClr val="C2E2F6"/>
            </a:solidFill>
            <a:sp3d extrusionH="12700" prstMaterial="plastic">
              <a:bevelT w="50800" h="50800"/>
            </a:sp3d>
          </p:spPr>
          <p:style>
            <a:lnRef idx="1">
              <a:schemeClr val="dk2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Пятиугольник 4"/>
            <p:cNvSpPr/>
            <p:nvPr/>
          </p:nvSpPr>
          <p:spPr>
            <a:xfrm>
              <a:off x="426104" y="62370"/>
              <a:ext cx="1541992" cy="350569"/>
            </a:xfrm>
            <a:prstGeom prst="flowChartProcess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9525" rIns="0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latin typeface="Arial" pitchFamily="34" charset="0"/>
                  <a:cs typeface="Arial" pitchFamily="34" charset="0"/>
                </a:rPr>
                <a:t>Факт – 12,2,% </a:t>
              </a:r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5652120" y="3717032"/>
            <a:ext cx="3491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Обеспечение гарантированных габаритов судовых ходов</a:t>
            </a:r>
            <a:endParaRPr lang="ru-RU" sz="1600" dirty="0"/>
          </a:p>
        </p:txBody>
      </p:sp>
      <p:sp>
        <p:nvSpPr>
          <p:cNvPr id="59" name="Пятиугольник 4"/>
          <p:cNvSpPr/>
          <p:nvPr/>
        </p:nvSpPr>
        <p:spPr>
          <a:xfrm>
            <a:off x="6660232" y="5013176"/>
            <a:ext cx="2483768" cy="360040"/>
          </a:xfrm>
          <a:prstGeom prst="rect">
            <a:avLst/>
          </a:prstGeom>
          <a:solidFill>
            <a:srgbClr val="C2E2F6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" tIns="9525" rIns="0" bIns="95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Факт – 48,9 тыс.км</a:t>
            </a:r>
            <a:endParaRPr lang="ru-RU" sz="2000" b="1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ятиугольник 4"/>
          <p:cNvSpPr/>
          <p:nvPr/>
        </p:nvSpPr>
        <p:spPr>
          <a:xfrm>
            <a:off x="6660232" y="4437112"/>
            <a:ext cx="2483768" cy="432048"/>
          </a:xfrm>
          <a:prstGeom prst="flowChartProcess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" tIns="9525" rIns="0" bIns="95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План  – 48,9 тыс.км</a:t>
            </a:r>
          </a:p>
        </p:txBody>
      </p:sp>
      <p:sp>
        <p:nvSpPr>
          <p:cNvPr id="32" name="Выноска со стрелками влево/вправо 31"/>
          <p:cNvSpPr/>
          <p:nvPr/>
        </p:nvSpPr>
        <p:spPr>
          <a:xfrm>
            <a:off x="2195736" y="5561856"/>
            <a:ext cx="4608512" cy="1179512"/>
          </a:xfrm>
          <a:prstGeom prst="leftRightArrowCallou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TextBox 32"/>
          <p:cNvSpPr txBox="1"/>
          <p:nvPr/>
        </p:nvSpPr>
        <p:spPr>
          <a:xfrm>
            <a:off x="3347864" y="5777880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266700">
              <a:lnSpc>
                <a:spcPct val="90000"/>
              </a:lnSpc>
              <a:spcAft>
                <a:spcPct val="35000"/>
              </a:spcAft>
            </a:pPr>
            <a:r>
              <a:rPr lang="ru-RU" sz="1500" b="1" dirty="0" smtClean="0"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latin typeface="Arial" pitchFamily="34" charset="0"/>
                <a:cs typeface="Arial" pitchFamily="34" charset="0"/>
              </a:rPr>
              <a:t>Повышение средней заработной платы до соответствующего уровня </a:t>
            </a:r>
          </a:p>
        </p:txBody>
      </p:sp>
      <p:sp>
        <p:nvSpPr>
          <p:cNvPr id="34" name="Пятиугольник 4"/>
          <p:cNvSpPr/>
          <p:nvPr/>
        </p:nvSpPr>
        <p:spPr>
          <a:xfrm>
            <a:off x="107504" y="6237312"/>
            <a:ext cx="2191949" cy="43204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" tIns="9525" rIns="0" bIns="95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План –110 % </a:t>
            </a:r>
          </a:p>
        </p:txBody>
      </p:sp>
      <p:grpSp>
        <p:nvGrpSpPr>
          <p:cNvPr id="39" name="Группа 38"/>
          <p:cNvGrpSpPr/>
          <p:nvPr/>
        </p:nvGrpSpPr>
        <p:grpSpPr>
          <a:xfrm>
            <a:off x="6911752" y="6021288"/>
            <a:ext cx="2232248" cy="432048"/>
            <a:chOff x="373535" y="62370"/>
            <a:chExt cx="1629635" cy="350569"/>
          </a:xfrm>
          <a:scene3d>
            <a:camera prst="orthographicFront"/>
            <a:lightRig rig="flat" dir="t"/>
          </a:scene3d>
        </p:grpSpPr>
        <p:sp>
          <p:nvSpPr>
            <p:cNvPr id="44" name="Пятиугольник 41"/>
            <p:cNvSpPr/>
            <p:nvPr/>
          </p:nvSpPr>
          <p:spPr>
            <a:xfrm>
              <a:off x="373535" y="62370"/>
              <a:ext cx="1629635" cy="350569"/>
            </a:xfrm>
            <a:prstGeom prst="flowChartProcess">
              <a:avLst/>
            </a:prstGeom>
            <a:solidFill>
              <a:srgbClr val="C2E2F6"/>
            </a:solidFill>
            <a:sp3d extrusionH="12700" prstMaterial="plastic">
              <a:bevelT w="50800" h="50800"/>
            </a:sp3d>
          </p:spPr>
          <p:style>
            <a:lnRef idx="1">
              <a:schemeClr val="dk2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Пятиугольник 4"/>
            <p:cNvSpPr/>
            <p:nvPr/>
          </p:nvSpPr>
          <p:spPr>
            <a:xfrm>
              <a:off x="426104" y="62370"/>
              <a:ext cx="1541992" cy="350569"/>
            </a:xfrm>
            <a:prstGeom prst="flowChartProcess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9525" rIns="0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latin typeface="Arial" pitchFamily="34" charset="0"/>
                  <a:cs typeface="Arial" pitchFamily="34" charset="0"/>
                </a:rPr>
                <a:t>Факт – 110% 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6804248" y="2924944"/>
            <a:ext cx="2195736" cy="432048"/>
            <a:chOff x="373535" y="62370"/>
            <a:chExt cx="1629635" cy="350569"/>
          </a:xfrm>
          <a:scene3d>
            <a:camera prst="orthographicFront"/>
            <a:lightRig rig="flat" dir="t"/>
          </a:scene3d>
        </p:grpSpPr>
        <p:sp>
          <p:nvSpPr>
            <p:cNvPr id="38" name="Пятиугольник 41"/>
            <p:cNvSpPr/>
            <p:nvPr/>
          </p:nvSpPr>
          <p:spPr>
            <a:xfrm>
              <a:off x="373535" y="62370"/>
              <a:ext cx="1629635" cy="350569"/>
            </a:xfrm>
            <a:prstGeom prst="flowChartProcess">
              <a:avLst/>
            </a:prstGeom>
            <a:solidFill>
              <a:srgbClr val="C2E2F6"/>
            </a:solidFill>
            <a:sp3d extrusionH="12700" prstMaterial="plastic">
              <a:bevelT w="50800" h="50800"/>
            </a:sp3d>
          </p:spPr>
          <p:style>
            <a:lnRef idx="1">
              <a:schemeClr val="dk2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1" name="Пятиугольник 4"/>
            <p:cNvSpPr/>
            <p:nvPr/>
          </p:nvSpPr>
          <p:spPr>
            <a:xfrm>
              <a:off x="373535" y="62370"/>
              <a:ext cx="1541992" cy="350569"/>
            </a:xfrm>
            <a:prstGeom prst="flowChartProcess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9525" rIns="0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latin typeface="Arial" pitchFamily="34" charset="0"/>
                  <a:cs typeface="Arial" pitchFamily="34" charset="0"/>
                </a:rPr>
                <a:t>Выполнено </a:t>
              </a:r>
            </a:p>
          </p:txBody>
        </p:sp>
      </p:grp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EC533E-5CBE-4B3C-B0D7-9833EF1AD55B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12072</TotalTime>
  <Words>85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Kovrovii</cp:lastModifiedBy>
  <cp:revision>1131</cp:revision>
  <dcterms:created xsi:type="dcterms:W3CDTF">2009-02-23T20:24:41Z</dcterms:created>
  <dcterms:modified xsi:type="dcterms:W3CDTF">2017-09-08T09:46:10Z</dcterms:modified>
</cp:coreProperties>
</file>