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1"/>
  </p:sldMasterIdLst>
  <p:notesMasterIdLst>
    <p:notesMasterId r:id="rId15"/>
  </p:notesMasterIdLst>
  <p:sldIdLst>
    <p:sldId id="386" r:id="rId2"/>
    <p:sldId id="413" r:id="rId3"/>
    <p:sldId id="399" r:id="rId4"/>
    <p:sldId id="412" r:id="rId5"/>
    <p:sldId id="416" r:id="rId6"/>
    <p:sldId id="400" r:id="rId7"/>
    <p:sldId id="417" r:id="rId8"/>
    <p:sldId id="401" r:id="rId9"/>
    <p:sldId id="414" r:id="rId10"/>
    <p:sldId id="405" r:id="rId11"/>
    <p:sldId id="415" r:id="rId12"/>
    <p:sldId id="398" r:id="rId13"/>
    <p:sldId id="411" r:id="rId14"/>
  </p:sldIdLst>
  <p:sldSz cx="9144000" cy="6858000" type="screen4x3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B3640"/>
    <a:srgbClr val="FFFFAB"/>
    <a:srgbClr val="FFFFFF"/>
    <a:srgbClr val="7B0F19"/>
    <a:srgbClr val="FFFF8B"/>
    <a:srgbClr val="495C26"/>
    <a:srgbClr val="ECF1F8"/>
    <a:srgbClr val="FF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7" autoAdjust="0"/>
    <p:restoredTop sz="92920" autoAdjust="0"/>
  </p:normalViewPr>
  <p:slideViewPr>
    <p:cSldViewPr>
      <p:cViewPr varScale="1">
        <p:scale>
          <a:sx n="116" d="100"/>
          <a:sy n="116" d="100"/>
        </p:scale>
        <p:origin x="-158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600" dirty="0" smtClean="0">
                <a:solidFill>
                  <a:schemeClr val="tx2"/>
                </a:solidFill>
              </a:rPr>
              <a:t>По</a:t>
            </a:r>
            <a:r>
              <a:rPr lang="ru-RU" sz="1600" baseline="0" dirty="0" smtClean="0">
                <a:solidFill>
                  <a:schemeClr val="tx2"/>
                </a:solidFill>
              </a:rPr>
              <a:t> состоянию на 31 декабря 2014 года проголосовало 68 человек:</a:t>
            </a:r>
            <a:endParaRPr lang="ru-RU" sz="1600" dirty="0">
              <a:solidFill>
                <a:schemeClr val="tx2"/>
              </a:solidFill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2670932496805038E-2"/>
          <c:y val="0.243065164371319"/>
          <c:w val="0.61759028385340764"/>
          <c:h val="0.66170315577038563"/>
        </c:manualLayout>
      </c:layout>
      <c:pie3DChart>
        <c:varyColors val="1"/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0" rIns="91420" bIns="4571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0" rIns="91420" bIns="4571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887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1743"/>
            <a:ext cx="5445126" cy="44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0" rIns="91420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305"/>
            <a:ext cx="2949841" cy="49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0" rIns="91420" bIns="4571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0305"/>
            <a:ext cx="2949841" cy="49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0" rIns="91420" bIns="4571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51B6E83-3853-4293-A88D-7ED7E6CC989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6867979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1B6E83-3853-4293-A88D-7ED7E6CC9893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CE188-FA61-44F3-97FA-D439193D41F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BADB3-58E0-4587-A63E-5693C3CDC45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8BF2C-2514-4770-8A81-F2290109E41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2F5A0-B2B0-4724-A9C1-93EFF48FF68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1AF6-609A-4ED3-AEEA-90F5A274368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BFD08-6D1F-4B41-B131-93DE53CCF11C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653EE-7F3F-4C40-9725-E6BCF99DBE98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40458-E79A-4DAE-9269-AD65856BA49D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B3A4D-9A70-4CD0-A81C-47920BF51B72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94016-6473-46D6-B6FD-23D5E5CE348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F0211-FDCC-4EAF-A9E4-00CB058F6464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fld id="{D6EBF594-162A-453E-901F-4C0B3EE4C45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  <p:pic>
        <p:nvPicPr>
          <p:cNvPr id="1031" name="Picture 51"/>
          <p:cNvPicPr>
            <a:picLocks noChangeAspect="1" noChangeArrowheads="1"/>
          </p:cNvPicPr>
          <p:nvPr userDrawn="1"/>
        </p:nvPicPr>
        <p:blipFill>
          <a:blip r:embed="rId13" cstate="print"/>
          <a:srcRect l="12105" t="16302" r="80510" b="71931"/>
          <a:stretch>
            <a:fillRect/>
          </a:stretch>
        </p:blipFill>
        <p:spPr bwMode="auto">
          <a:xfrm>
            <a:off x="141288" y="88900"/>
            <a:ext cx="1152525" cy="106521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05" r:id="rId1"/>
    <p:sldLayoutId id="2147484806" r:id="rId2"/>
    <p:sldLayoutId id="2147484807" r:id="rId3"/>
    <p:sldLayoutId id="2147484808" r:id="rId4"/>
    <p:sldLayoutId id="2147484809" r:id="rId5"/>
    <p:sldLayoutId id="2147484810" r:id="rId6"/>
    <p:sldLayoutId id="2147484811" r:id="rId7"/>
    <p:sldLayoutId id="2147484812" r:id="rId8"/>
    <p:sldLayoutId id="2147484813" r:id="rId9"/>
    <p:sldLayoutId id="2147484814" r:id="rId10"/>
    <p:sldLayoutId id="214748481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Содержимое 3" descr="Безымянный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2248"/>
            <a:ext cx="9144000" cy="686024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714612" y="0"/>
            <a:ext cx="5442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33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Министерство транспорта Российской Федерации</a:t>
            </a:r>
            <a:endParaRPr lang="ru-RU" b="1" dirty="0">
              <a:solidFill>
                <a:srgbClr val="3366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Рисунок 19" descr="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504" y="44624"/>
            <a:ext cx="1584176" cy="140666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2143116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tx2"/>
                </a:solidFill>
                <a:cs typeface="Times New Roman" pitchFamily="18" charset="0"/>
              </a:rPr>
              <a:t>Информация о выполнении плана</a:t>
            </a:r>
            <a:br>
              <a:rPr lang="ru-RU" sz="3000" b="1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tx2"/>
                </a:solidFill>
                <a:cs typeface="Times New Roman" pitchFamily="18" charset="0"/>
              </a:rPr>
              <a:t>по противодействию коррупции</a:t>
            </a:r>
            <a:br>
              <a:rPr lang="ru-RU" sz="3000" b="1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tx2"/>
                </a:solidFill>
                <a:cs typeface="Times New Roman" pitchFamily="18" charset="0"/>
              </a:rPr>
              <a:t>в Федеральном агентстве морского и речного транспорта на 2014-2015 годы</a:t>
            </a:r>
            <a:endParaRPr lang="ru-RU" sz="3000" b="1" dirty="0" smtClean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566124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Москва, </a:t>
            </a:r>
          </a:p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июнь 2015 г.</a:t>
            </a:r>
            <a:endParaRPr lang="ru-RU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2F4037-F53E-44EB-8331-03629B771656}" type="slidenum">
              <a:rPr lang="en-US" altLang="ru-RU" smtClean="0"/>
              <a:pPr>
                <a:defRPr/>
              </a:pPr>
              <a:t>10</a:t>
            </a:fld>
            <a:endParaRPr lang="en-US" altLang="ru-RU" dirty="0"/>
          </a:p>
        </p:txBody>
      </p:sp>
      <p:pic>
        <p:nvPicPr>
          <p:cNvPr id="7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360040"/>
          </a:xfrm>
        </p:spPr>
        <p:txBody>
          <a:bodyPr/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Перечень коррупционно-опасных функций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Содержимое 2"/>
          <p:cNvSpPr>
            <a:spLocks noGrp="1"/>
          </p:cNvSpPr>
          <p:nvPr>
            <p:ph idx="1"/>
          </p:nvPr>
        </p:nvSpPr>
        <p:spPr>
          <a:xfrm>
            <a:off x="500034" y="2492895"/>
            <a:ext cx="8229600" cy="1656185"/>
          </a:xfrm>
        </p:spPr>
        <p:txBody>
          <a:bodyPr/>
          <a:lstStyle/>
          <a:p>
            <a:pPr algn="just">
              <a:buNone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        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В 2015 году на заседании Комиссии Федерального агентства морского и речного транспорта по соблюдению требований к служебному поведению федеральных государственных гражданских служащих и урегулированию конфликта интересов одобрен Перечень коррупционно-опасных функций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2F5A0-B2B0-4724-A9C1-93EFF48FF68F}" type="slidenum">
              <a:rPr lang="en-US" altLang="ru-RU" smtClean="0"/>
              <a:pPr>
                <a:defRPr/>
              </a:pPr>
              <a:t>11</a:t>
            </a:fld>
            <a:endParaRPr lang="en-US" altLang="ru-RU"/>
          </a:p>
        </p:txBody>
      </p:sp>
      <p:pic>
        <p:nvPicPr>
          <p:cNvPr id="8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857256"/>
          </a:xfrm>
        </p:spPr>
        <p:txBody>
          <a:bodyPr/>
          <a:lstStyle/>
          <a:p>
            <a:pPr>
              <a:defRPr/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Размещение на официальном сайте Росморречфлота информации об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антикоррупционной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деятельности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11" name="Содержимое 2"/>
          <p:cNvSpPr>
            <a:spLocks noGrp="1"/>
          </p:cNvSpPr>
          <p:nvPr>
            <p:ph idx="1"/>
          </p:nvPr>
        </p:nvSpPr>
        <p:spPr>
          <a:xfrm>
            <a:off x="323528" y="2276872"/>
            <a:ext cx="8572560" cy="3888432"/>
          </a:xfrm>
        </p:spPr>
        <p:txBody>
          <a:bodyPr/>
          <a:lstStyle/>
          <a:p>
            <a:pPr marL="0" indent="268288" algn="just">
              <a:spcBef>
                <a:spcPts val="0"/>
              </a:spcBef>
              <a:buNone/>
            </a:pP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Росморречфлотом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создан и актуализируется специализированный раздел на официальном сайте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в информационно-телекоммуникационной сети «Интернет», посвященный вопросам противодействия коррупции, на котором размещается информация об антикоррупционной деятельности и тем самым обеспечивается доступ граждан и организаций к информации об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</a:rPr>
              <a:t>антикоррупционной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деятельности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0" indent="268288" algn="just">
              <a:spcBef>
                <a:spcPts val="0"/>
              </a:spcBef>
              <a:buNone/>
            </a:pPr>
            <a:endParaRPr lang="ru-RU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268288" algn="just">
              <a:spcBef>
                <a:spcPts val="0"/>
              </a:spcBef>
              <a:buNone/>
            </a:pPr>
            <a:r>
              <a:rPr lang="ru-RU" sz="1200" u="sng" dirty="0" smtClean="0">
                <a:solidFill>
                  <a:schemeClr val="tx2">
                    <a:lumMod val="75000"/>
                  </a:schemeClr>
                </a:solidFill>
              </a:rPr>
              <a:t>На официальном сайте </a:t>
            </a:r>
            <a:r>
              <a:rPr lang="ru-RU" sz="1200" u="sng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200" u="sng" dirty="0" smtClean="0">
                <a:solidFill>
                  <a:schemeClr val="tx2">
                    <a:lumMod val="75000"/>
                  </a:schemeClr>
                </a:solidFill>
              </a:rPr>
              <a:t> в разделе «Противодействие коррупции» размещаются:</a:t>
            </a:r>
          </a:p>
          <a:p>
            <a:pPr marL="0" indent="268288" algn="just">
              <a:spcBef>
                <a:spcPts val="0"/>
              </a:spcBef>
              <a:buNone/>
            </a:pPr>
            <a:endParaRPr lang="ru-RU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нормативные правовые акты и иные акты в сфере противодействия коррупции  (действующие федеральные законы, указы Президента Российской Федерации, постановления Правительства Российской Федерации, а также приказы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по вопросам противодействия коррупции);</a:t>
            </a:r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методические материалы, где размещены памятки, методические рекомендации, разъяснения и примеры заполнения справок о доходах, расходах, об имуществе и обязательствах имущественного характера; </a:t>
            </a:r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формы документов, связанные с противодействием коррупции, для заполнения;</a:t>
            </a:r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сведения о доходах, расходах, об имуществе и обязательствах имущественного характера представленные гражданскими служащими;</a:t>
            </a:r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информация о деятельности Комиссии по соблюдению требований к служебному поведению и урегулированию конфликта интересов;</a:t>
            </a:r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информация о возможных способах направления сообщений о фактах коррупции;</a:t>
            </a:r>
          </a:p>
          <a:p>
            <a:pPr marL="0" indent="4572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доклады, отчеты, обзоры, статистическая информация.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EA4C15F-E068-47EF-9D8C-843E6CE63255}" type="slidenum">
              <a:rPr lang="en-US" altLang="ru-RU" smtClean="0"/>
              <a:pPr/>
              <a:t>12</a:t>
            </a:fld>
            <a:endParaRPr lang="en-US" altLang="ru-RU" dirty="0" smtClean="0"/>
          </a:p>
        </p:txBody>
      </p:sp>
      <p:pic>
        <p:nvPicPr>
          <p:cNvPr id="7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857256"/>
          </a:xfrm>
        </p:spPr>
        <p:txBody>
          <a:bodyPr/>
          <a:lstStyle/>
          <a:p>
            <a:pPr>
              <a:defRPr/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Размещение на официальном сайте Росморречфлота информации </a:t>
            </a:r>
            <a:b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об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антикоррупционной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деятельности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42976" y="2500306"/>
            <a:ext cx="725418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На официальном сайте Росморречфлота в разделе «Противодействие коррупции» с 1 мая 2015 г. размещен </a:t>
            </a:r>
          </a:p>
          <a:p>
            <a:pPr algn="ctr"/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он-лайн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опрос граждан «Оценка работы по противодействию коррупции в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Росморречфлоте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в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2015 году».</a:t>
            </a:r>
          </a:p>
          <a:p>
            <a:pPr algn="ctr"/>
            <a:endParaRPr lang="ru-RU" sz="2000" dirty="0" smtClean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algn="ctr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Вместе с тем, на официальном сайте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Росморречфлота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в разделе «Противодействие коррупции» подведены итоги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он-лайн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опроса граждан «Оценка работы по противодействию коррупции в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Росморречфлоте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20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в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2014 году».</a:t>
            </a:r>
          </a:p>
          <a:p>
            <a:pPr algn="just"/>
            <a:endParaRPr lang="ru-RU" sz="2000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13" name="Содержимое 4"/>
          <p:cNvGraphicFramePr>
            <a:graphicFrameLocks noGrp="1"/>
          </p:cNvGraphicFramePr>
          <p:nvPr>
            <p:ph idx="1"/>
          </p:nvPr>
        </p:nvGraphicFramePr>
        <p:xfrm>
          <a:off x="539552" y="3886192"/>
          <a:ext cx="8158162" cy="2971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дзаголовок 12"/>
          <p:cNvSpPr>
            <a:spLocks noGrp="1"/>
          </p:cNvSpPr>
          <p:nvPr>
            <p:ph type="subTitle" idx="1"/>
          </p:nvPr>
        </p:nvSpPr>
        <p:spPr>
          <a:xfrm>
            <a:off x="500034" y="2357430"/>
            <a:ext cx="8429684" cy="4143404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В целях обеспечение открытости при обсуждении принимаемых Росморречфлотом мер по вопросам противодействия коррупции на заседании Общественного  Совета при Федеральном агентстве морского и речного транспорта в мае 2014 года рассмотрен план Росморречфлота по противодействию коррупции на 2014-2015 годы.</a:t>
            </a:r>
          </a:p>
          <a:p>
            <a:pPr>
              <a:buFont typeface="Wingdings" pitchFamily="2" charset="2"/>
              <a:buChar char="v"/>
            </a:pPr>
            <a:endParaRPr lang="ru-RU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В целях обеспечения своевременного получения информации о несоблюдении гражданскими служащими Росморречфлота и работниками организаций, созданных для выполнения задач, поставленных перед Росморречфлотом, ограничений и запретов, установленных законодательством Российской Федерации, а также о фактах коррупции в 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Росморречфлоте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функционирует «телефон доверия» по вопросам профилактики коррупционных и иных правонарушений.</a:t>
            </a:r>
          </a:p>
          <a:p>
            <a:pPr algn="just">
              <a:buFont typeface="Wingdings" pitchFamily="2" charset="2"/>
              <a:buChar char="v"/>
            </a:pPr>
            <a:endParaRPr lang="ru-RU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Кроме того, граждане могут направить обращение в электронном виде через Общественную интернет-приемную на официальном сайте Росморречфлота.</a:t>
            </a:r>
          </a:p>
          <a:p>
            <a:pPr algn="just">
              <a:buFont typeface="Wingdings" pitchFamily="2" charset="2"/>
              <a:buChar char="v"/>
            </a:pPr>
            <a:endParaRPr lang="ru-RU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За отчетный период на «телефон доверия» поступали обращения, при этом они не содержали вопросов связанных с коррупционными правонарушениями. </a:t>
            </a:r>
          </a:p>
          <a:p>
            <a:pPr algn="just">
              <a:buFont typeface="Wingdings" pitchFamily="2" charset="2"/>
              <a:buChar char="v"/>
            </a:pPr>
            <a:endParaRPr lang="ru-RU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В электронном виде через официальный сайт Росморречфлота поступившие обращения граждан, не содержали вопросов, связанных с коррупционными нарушениями гражданских служащих Росморречфлота и работников организаций, созданных для выполнения задач, поставленных перед Росморречфлотом.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EA4C15F-E068-47EF-9D8C-843E6CE63255}" type="slidenum">
              <a:rPr lang="en-US" altLang="ru-RU" smtClean="0"/>
              <a:pPr/>
              <a:t>13</a:t>
            </a:fld>
            <a:endParaRPr lang="en-US" altLang="ru-RU" dirty="0" smtClean="0"/>
          </a:p>
        </p:txBody>
      </p:sp>
      <p:pic>
        <p:nvPicPr>
          <p:cNvPr id="7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714348" y="1428736"/>
            <a:ext cx="821537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Взаимодействие с Общественным Советом при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Росморречфлоте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, с институтами гражданского общества и гражданами, а также создание эффективной системы обратной связи, обеспечение доступности информации о деятельности Росморречфлота по вопросам противодействия коррупции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864096"/>
          </a:xfrm>
        </p:spPr>
        <p:txBody>
          <a:bodyPr/>
          <a:lstStyle/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Функционирование Комиссии Федерального агентства морского и речного транспорта по соблюдению требований к служебному поведению федеральных государственных гражданских служащих и урегулированию конфликта интересов</a:t>
            </a:r>
            <a:endParaRPr lang="ru-RU" sz="20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34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281F48-CA70-4A4F-B4D0-7BA871099672}" type="slidenum">
              <a:rPr lang="en-US" altLang="ru-RU" smtClean="0"/>
              <a:pPr/>
              <a:t>2</a:t>
            </a:fld>
            <a:endParaRPr lang="en-US" altLang="ru-RU" smtClean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67544" y="2852936"/>
          <a:ext cx="82296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9404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2014 год 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 </a:t>
                      </a:r>
                      <a:r>
                        <a:rPr lang="ru-RU" dirty="0" smtClean="0"/>
                        <a:t>полугодие</a:t>
                      </a:r>
                      <a:r>
                        <a:rPr lang="ru-RU" baseline="0" dirty="0" smtClean="0"/>
                        <a:t> 2015 года</a:t>
                      </a:r>
                      <a:endParaRPr lang="ru-RU" dirty="0"/>
                    </a:p>
                  </a:txBody>
                  <a:tcPr anchor="ctr"/>
                </a:tc>
              </a:tr>
              <a:tr h="203820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обращения от бывших государственных гражданских служащих, замещавших должности, указанные в перечне должностей, утвержденном приказом Росморречфлота, о даче согласия на замещение должности в коммерческой или некоммерческой организации либо на выполнение работы на условиях гражданско-правового договора в коммерческой или некоммерческой организации, если отдельные функции по государственному управлению этой организацией входили в их должностные обязанности, до истечения двух лет со дня увольнения с государственной гражданской службы.</a:t>
                      </a:r>
                      <a:endParaRPr lang="ru-RU" sz="10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перечень коррупционно-опасных функций </a:t>
                      </a:r>
                      <a:r>
                        <a:rPr lang="ru-RU" sz="10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Росморрречфлота</a:t>
                      </a:r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информация о заключении трудовых договоров с гражданами, замещавшими должности гражданской службы в</a:t>
                      </a:r>
                      <a:r>
                        <a:rPr lang="ru-RU" sz="10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Росморречфлоте</a:t>
                      </a:r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полученных от работодателей в соответствии с постановлением Правительства Российской Федерации от 21 января 2015 г. № 29;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0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обращения от бывших государственных гражданских служащих, замещавших должности, указанные в перечне должностей, утвержденном приказом Росморречфлота, о даче согласия на замещение должности в коммерческой или некоммерческой организации либо на выполнение работы на условиях гражданско-правового договора в коммерческой или некоммерческой организации, если отдельные функции по государственному управлению этой организацией входили в их должностные обязанности, до истечения двух лет со дня увольнения с государственной гражданской службы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sz="1000" b="0" i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7544" y="2420888"/>
            <a:ext cx="82153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На заседаниях Комиссии рассматривались следующие вопросы</a:t>
            </a:r>
            <a:r>
              <a:rPr lang="ru-RU" sz="1400" dirty="0" smtClean="0"/>
              <a:t>:</a:t>
            </a:r>
            <a:endParaRPr lang="ru-RU" sz="1400" dirty="0"/>
          </a:p>
        </p:txBody>
      </p:sp>
      <p:pic>
        <p:nvPicPr>
          <p:cNvPr id="8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080120"/>
          </a:xfrm>
        </p:spPr>
        <p:txBody>
          <a:bodyPr/>
          <a:lstStyle/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Функционирование Комиссии Федерального агентства морского и речного транспорта по соблюдению требований к служебному поведению федеральных государственных гражданских служащих и урегулированию конфликта интересов</a:t>
            </a:r>
            <a:endParaRPr lang="ru-RU" sz="1600" b="1" dirty="0" smtClean="0">
              <a:solidFill>
                <a:srgbClr val="FF0000"/>
              </a:solidFill>
            </a:endParaRPr>
          </a:p>
        </p:txBody>
      </p:sp>
      <p:sp>
        <p:nvSpPr>
          <p:cNvPr id="1434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281F48-CA70-4A4F-B4D0-7BA871099672}" type="slidenum">
              <a:rPr lang="en-US" altLang="ru-RU" smtClean="0"/>
              <a:pPr/>
              <a:t>3</a:t>
            </a:fld>
            <a:endParaRPr lang="en-US" altLang="ru-RU" smtClean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51520" y="3068961"/>
          <a:ext cx="871543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5436"/>
              </a:tblGrid>
              <a:tr h="31229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2014 год </a:t>
                      </a:r>
                      <a:endParaRPr lang="ru-RU" sz="1800" dirty="0"/>
                    </a:p>
                  </a:txBody>
                  <a:tcPr anchor="ctr"/>
                </a:tc>
              </a:tr>
              <a:tr h="1127865">
                <a:tc>
                  <a:txBody>
                    <a:bodyPr/>
                    <a:lstStyle/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обращения от бывших государственных гражданских служащих, замещавших должности, указанные в перечне должностей, утвержденном приказом </a:t>
                      </a:r>
                      <a:r>
                        <a:rPr lang="ru-RU" sz="1800" b="0" i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Росморречфлота</a:t>
                      </a:r>
                      <a:r>
                        <a:rPr lang="ru-RU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о даче согласия на замещение должности в коммерческой или некоммерческой организации либо на выполнение работы на условиях гражданско-правового договора в коммерческой или некоммерческой организации, если отдельные функции по государственному управлению этой организацией входили в их должностные обязанности, до истечения двух лет со дня увольнения с государственной гражданской службы.</a:t>
                      </a:r>
                      <a:endParaRPr lang="ru-RU" sz="18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67544" y="2564904"/>
            <a:ext cx="82153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На заседаниях Комиссии в 2014 году рассматривались следующие вопросы: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9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642937"/>
          </a:xfrm>
        </p:spPr>
        <p:txBody>
          <a:bodyPr/>
          <a:lstStyle/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Функционирование Комиссии Федерального агентства морского и речного транспорта по соблюдению требований к служебному поведению федеральных государственных гражданских служащих и урегулированию конфликта интересов</a:t>
            </a:r>
            <a:endParaRPr lang="ru-RU" sz="1600" b="1" dirty="0" smtClean="0">
              <a:solidFill>
                <a:srgbClr val="FF0000"/>
              </a:solidFill>
            </a:endParaRPr>
          </a:p>
        </p:txBody>
      </p:sp>
      <p:sp>
        <p:nvSpPr>
          <p:cNvPr id="1434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281F48-CA70-4A4F-B4D0-7BA871099672}" type="slidenum">
              <a:rPr lang="en-US" altLang="ru-RU" smtClean="0"/>
              <a:pPr/>
              <a:t>4</a:t>
            </a:fld>
            <a:endParaRPr lang="en-US" altLang="ru-RU" smtClean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23528" y="2996952"/>
          <a:ext cx="8572560" cy="22009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0"/>
              </a:tblGrid>
              <a:tr h="33940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 </a:t>
                      </a:r>
                      <a:r>
                        <a:rPr lang="ru-RU" dirty="0" smtClean="0"/>
                        <a:t>полугодие</a:t>
                      </a:r>
                      <a:r>
                        <a:rPr lang="ru-RU" baseline="0" dirty="0" smtClean="0"/>
                        <a:t> 2015 года</a:t>
                      </a:r>
                      <a:endParaRPr lang="ru-RU" dirty="0"/>
                    </a:p>
                  </a:txBody>
                  <a:tcPr anchor="ctr"/>
                </a:tc>
              </a:tr>
              <a:tr h="1835213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перечень коррупционно-опасных функций </a:t>
                      </a:r>
                      <a:r>
                        <a:rPr lang="ru-RU" sz="1200" b="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Росморрречфлота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информация о заключении трудовых договоров с гражданами, замещавшими должности гражданской службы в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Росморречфлоте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полученных от работодателей в соответствии с постановлением Правительства Российской Федерации от </a:t>
                      </a:r>
                      <a:b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 января 2015 г. № 29;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обращения от бывших государственных гражданских служащих, замещавших должности, указанные в перечне должностей, утвержденном приказом </a:t>
                      </a:r>
                      <a:r>
                        <a:rPr lang="ru-RU" sz="1200" b="0" i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Росморречфлота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о даче согласия на замещение должности в коммерческой или некоммерческой организации либо на выполнение работы на условиях гражданско-правового договора в коммерческой или некоммерческой организации, если отдельные функции по государственному управлению этой организацией входили в их должностные обязанности, до истечения двух лет со дня увольнения с государственной гражданской службы.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2348880"/>
            <a:ext cx="82153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На заседаниях Комиссии в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I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 полугодии 2015 года рассматривались следующие вопросы: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0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В целях реализации мероприятий по усилению работы федеральных гражданских служащих, ответственных за работу по профилактике коррупционных и иных правонарушений в Федеральном агентстве морского и речного транспорта, в 2014 году и в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полугодии 2015 года гражданскими служащими в связи с изменениями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антикоррупционного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законодательства была актуализирована соответствующая информация на официальном сайте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в разделе «Противодействие коррупции».</a:t>
            </a:r>
          </a:p>
          <a:p>
            <a:pPr marL="0" indent="0" algn="just">
              <a:buNone/>
            </a:pPr>
            <a:endParaRPr lang="ru-RU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В отчетном периоде, в связи с отсутствием оснований, проверки по случаям несоблюдения гражданскими служащими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и работниками подведомственных организаций ограничений, запретов и неисполнения обязанностей, установленных в целях противодействия коррупции, нарушения ограничений, касающихся получения подарков, и порядка сдачи подарков не проводились.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2F5A0-B2B0-4724-A9C1-93EFF48FF68F}" type="slidenum">
              <a:rPr lang="en-US" altLang="ru-RU" smtClean="0"/>
              <a:pPr>
                <a:defRPr/>
              </a:pPr>
              <a:t>5</a:t>
            </a:fld>
            <a:endParaRPr lang="en-US" altLang="ru-RU"/>
          </a:p>
        </p:txBody>
      </p:sp>
      <p:pic>
        <p:nvPicPr>
          <p:cNvPr id="5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683568" y="1412776"/>
            <a:ext cx="8229600" cy="1584176"/>
          </a:xfrm>
        </p:spPr>
        <p:txBody>
          <a:bodyPr/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/>
            </a:r>
            <a:br>
              <a:rPr lang="ru-RU" sz="1600" b="1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Обеспечение контроля за выполнением гражданскими служащими Росморречфлота  и работниками организаций, созданных для выполнения задач, поставленных перед Росморречфлотом, обязанности сообщать о случаях, установленных федеральными законами, о получении ими подарка в связи с их должностным положением или в связи с исполнением ими служебных обязанностей</a:t>
            </a:r>
            <a:b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/>
                </a:solidFill>
              </a:rPr>
              <a:t/>
            </a:r>
            <a:br>
              <a:rPr lang="ru-RU" sz="2400" dirty="0" smtClean="0">
                <a:solidFill>
                  <a:schemeClr val="tx2"/>
                </a:solidFill>
              </a:rPr>
            </a:br>
            <a:endParaRPr lang="ru-RU" sz="2400" dirty="0" smtClean="0">
              <a:solidFill>
                <a:schemeClr val="tx2"/>
              </a:solidFill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539552" y="4797152"/>
            <a:ext cx="8286238" cy="1872208"/>
          </a:xfrm>
        </p:spPr>
        <p:txBody>
          <a:bodyPr/>
          <a:lstStyle/>
          <a:p>
            <a:pPr marL="1588" indent="-1588" algn="just">
              <a:buFont typeface="Wingdings" pitchFamily="2" charset="2"/>
              <a:buChar char="Ø"/>
            </a:pP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В целях осуществления контроля за выполнением гражданскими служащими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 обязанности сообщать в случаях, установленных федеральными законами, о получении ими подарка в связи с их должностным положением или в связи с исполнением ими служебных обязанностей </a:t>
            </a:r>
            <a:b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был принят приказ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 от 16 декабря 2014 г. № 93 «Об утверждении Положения о сообщении государственными гражданскими служащими Федерального агентства морского и речного транспорта о получении подарка в связи с их должностным положением или исполнением ими служебных (должностных) обязанностей, сдачи и оценки подарка, реализации (выкупа) и зачисления средств, вырученных от  его реализации».</a:t>
            </a:r>
          </a:p>
          <a:p>
            <a:pPr indent="15875">
              <a:buNone/>
            </a:pPr>
            <a:endParaRPr lang="ru-RU" sz="1400" dirty="0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4ABC2A7-BEC6-447C-AD49-CF3358261A73}" type="slidenum">
              <a:rPr lang="en-US" altLang="ru-RU" smtClean="0"/>
              <a:pPr/>
              <a:t>6</a:t>
            </a:fld>
            <a:endParaRPr lang="en-US" altLang="ru-RU" smtClean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71472" y="2571744"/>
            <a:ext cx="8326326" cy="2223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68241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en-US" sz="14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В 2014 году был осуществлен мониторинг исполнения организациями, созданными для выполнения задач, поставленных перед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Росморречфлотом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, обязанности принятия локального нормативного акта организации, определяющего порядок сообщения работниками организации, в том числе руководителем организации, о получения подарков в связи с протокольными мероприятиями, служебными командировками и другими официальными мероприятиями, участие в которых связано с их должностным положением или исполнением ими должностных обязанностей, порядок сдачи и оценки подарка, реализации (выкупа) и зачисления средств, вырученных от его реализации.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По результатам мониторинга установлено, что во всех организациях, созданных для выполнения задач, поставленных перед 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Росморречфлотом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, были приняты соответствующие локальные нормативные акты.</a:t>
            </a:r>
          </a:p>
        </p:txBody>
      </p:sp>
      <p:pic>
        <p:nvPicPr>
          <p:cNvPr id="8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436910"/>
          </a:xfrm>
        </p:spPr>
        <p:txBody>
          <a:bodyPr/>
          <a:lstStyle/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Выполнение иной оплачиваемой работы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2F5A0-B2B0-4724-A9C1-93EFF48FF68F}" type="slidenum">
              <a:rPr lang="en-US" altLang="ru-RU" smtClean="0"/>
              <a:pPr>
                <a:defRPr/>
              </a:pPr>
              <a:t>7</a:t>
            </a:fld>
            <a:endParaRPr lang="en-US" alt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2132856"/>
            <a:ext cx="8712968" cy="2088232"/>
          </a:xfrm>
        </p:spPr>
        <p:txBody>
          <a:bodyPr/>
          <a:lstStyle/>
          <a:p>
            <a:pPr lvl="0" algn="just">
              <a:buNone/>
            </a:pPr>
            <a:r>
              <a:rPr lang="ru-RU" sz="1400" dirty="0" smtClean="0">
                <a:ea typeface="Times New Roman" pitchFamily="18" charset="0"/>
                <a:cs typeface="Calibri" pitchFamily="34" charset="0"/>
              </a:rPr>
              <a:t>       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Исполнение гражданскими служащими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Росморречфлота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 обязанности по предварительному уведомлению представителя нанимателя о выполнении иной оплачиваемой работы, установленной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ea typeface="Calibri" pitchFamily="34" charset="0"/>
                <a:cs typeface="Times New Roman" pitchFamily="18" charset="0"/>
              </a:rPr>
              <a:t>частью 2 статьи 14 Федерального закона от 27 июля 2004 г. № 79-ФЗ «О государственной гражданской службе Российской Федерации», осуществляется в соответствии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приказом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от 24 октября 2011 г. № 423/к «Об организации уведомления федеральными государственными гражданскими служащими Федерального агентства морского и речного транспорта представителя нанимателя об иной оплачиваемой работе».</a:t>
            </a:r>
            <a:endParaRPr lang="ru-RU" sz="1600" dirty="0" smtClean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algn="ctr">
              <a:buNone/>
            </a:pPr>
            <a:endParaRPr lang="ru-RU" sz="1200" dirty="0"/>
          </a:p>
        </p:txBody>
      </p:sp>
      <p:pic>
        <p:nvPicPr>
          <p:cNvPr id="7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11560" y="4293096"/>
          <a:ext cx="824672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2619"/>
                <a:gridCol w="1724101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Показатели </a:t>
                      </a:r>
                      <a:endParaRPr lang="ru-RU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I </a:t>
                      </a:r>
                      <a:r>
                        <a:rPr lang="ru-RU" sz="1400" b="0" dirty="0" smtClean="0"/>
                        <a:t>полугодие</a:t>
                      </a:r>
                      <a:r>
                        <a:rPr lang="ru-RU" sz="1400" b="0" baseline="0" dirty="0" smtClean="0"/>
                        <a:t> 2015 года</a:t>
                      </a:r>
                      <a:endParaRPr lang="ru-RU" sz="1400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поступивших уведомлений о выполнении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иной оплачиваемой работы</a:t>
                      </a:r>
                      <a:endParaRPr lang="ru-RU" sz="14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6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65AE3A-FD3B-4A30-BC6D-D8165AD429E4}" type="slidenum">
              <a:rPr lang="en-US" altLang="ru-RU" smtClean="0"/>
              <a:pPr/>
              <a:t>8</a:t>
            </a:fld>
            <a:endParaRPr lang="en-US" altLang="ru-RU" smtClean="0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85720" y="5480937"/>
            <a:ext cx="85725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/>
            <a:endParaRPr lang="ru-RU" sz="1600" dirty="0" smtClean="0">
              <a:latin typeface="+mn-lt"/>
              <a:ea typeface="Times New Roman" pitchFamily="18" charset="0"/>
              <a:cs typeface="Calibri" pitchFamily="34" charset="0"/>
            </a:endParaRPr>
          </a:p>
          <a:p>
            <a:pPr algn="just" eaLnBrk="1" hangingPunct="1"/>
            <a:endParaRPr lang="ru-RU" sz="1600" dirty="0" smtClean="0">
              <a:latin typeface="+mn-lt"/>
              <a:ea typeface="Times New Roman" pitchFamily="18" charset="0"/>
              <a:cs typeface="Calibri" pitchFamily="34" charset="0"/>
            </a:endParaRPr>
          </a:p>
        </p:txBody>
      </p:sp>
      <p:pic>
        <p:nvPicPr>
          <p:cNvPr id="8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418058"/>
          </a:xfrm>
        </p:spPr>
        <p:txBody>
          <a:bodyPr/>
          <a:lstStyle/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Предупреждение и урегулирование конфликта интересов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Содержимое 2"/>
          <p:cNvSpPr>
            <a:spLocks noGrp="1"/>
          </p:cNvSpPr>
          <p:nvPr>
            <p:ph idx="1"/>
          </p:nvPr>
        </p:nvSpPr>
        <p:spPr>
          <a:xfrm>
            <a:off x="428596" y="2276872"/>
            <a:ext cx="8229600" cy="3938210"/>
          </a:xfrm>
        </p:spPr>
        <p:txBody>
          <a:bodyPr/>
          <a:lstStyle/>
          <a:p>
            <a:pPr marL="0" indent="0" algn="just">
              <a:buNone/>
              <a:tabLst>
                <a:tab pos="0" algn="l"/>
              </a:tabLst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В 2014 году и в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полугодии 2015 года на заседаниях Комиссии Федерального агентства морского и речного транспорта по соблюдению требований к служебному поведению федеральных государственных гражданских служащих и урегулированию конфликта интересов были рассмотрены обращения от бывших государственных гражданских служащих, замещавших должности, указанные в перечне должностей, утвержденном приказом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Росморречфлота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, о даче согласия на замещение должности в коммерческой или некоммерческой организации либо на выполнение работы на условиях гражданско-правового договора в коммерческой или некоммерческой организации, если отдельные функции по государственному управлению этой организацией входили в их должностные обязанности, до истечения двух лет со дня увольнения с государственной гражданской службы.</a:t>
            </a:r>
          </a:p>
          <a:p>
            <a:pPr marL="0" indent="0" algn="just">
              <a:buNone/>
              <a:tabLst>
                <a:tab pos="0" algn="l"/>
              </a:tabLst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При увольнении с государственной службы  государственные гражданские служащие, замещающие должности, указанные в перечне должностей, утвержденном приказом Федерального агентства морского и речного транспорта, должны получить согласие Комиссии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Росморречфлота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на замещение должности в коммерческой или некоммерческой организации либо на  выполнение работы на условиях гражданско-правового договора в коммерческой или некоммерческой организации, если отдельные функции по государственному управлению этой организацией входили в его должностные (служебные) обязанности, до истечения двух лет со дня увольнения с государственной гражданской службы. Гражданские служащие знакомятся под роспись с уведомлением,</a:t>
            </a:r>
            <a:b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где указаны ограничения и запреты по данному вопросу.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2F5A0-B2B0-4724-A9C1-93EFF48FF68F}" type="slidenum">
              <a:rPr lang="en-US" altLang="ru-RU" smtClean="0"/>
              <a:pPr>
                <a:defRPr/>
              </a:pPr>
              <a:t>9</a:t>
            </a:fld>
            <a:endParaRPr lang="en-US" altLang="ru-RU"/>
          </a:p>
        </p:txBody>
      </p:sp>
      <p:pic>
        <p:nvPicPr>
          <p:cNvPr id="7" name="Содержимое 4" descr="Шапка.JPG"/>
          <p:cNvPicPr>
            <a:picLocks noChangeAspect="1"/>
          </p:cNvPicPr>
          <p:nvPr/>
        </p:nvPicPr>
        <p:blipFill>
          <a:blip r:embed="rId2" cstate="print"/>
          <a:srcRect l="13223" t="8974" r="11194"/>
          <a:stretch>
            <a:fillRect/>
          </a:stretch>
        </p:blipFill>
        <p:spPr bwMode="auto">
          <a:xfrm>
            <a:off x="1835175" y="206366"/>
            <a:ext cx="7138963" cy="1141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Катерина\Pictures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" y="-3175"/>
            <a:ext cx="315498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792088"/>
          </a:xfrm>
        </p:spPr>
        <p:txBody>
          <a:bodyPr/>
          <a:lstStyle/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Повышение квалификации  федеральных государственных гражданских служащих Росморречфлота, в должностные обязанности которых входит участие в противодействии коррупции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13" name="Содержимое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230425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Деятельность по повышению квалификации гражданских служащих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, в должностные обязанности которых входит участие в мероприятиях по противодействию коррупции, осуществляется постоянно, как в рамках планового обучения, так и в соответствии  с подпунктом «б» пункта 1 Национального плана противодействия коррупции на 2014 – 2015 годы в рамках государственного заказа на дополнительное профессиональное образование гражданских служащих. </a:t>
            </a:r>
          </a:p>
          <a:p>
            <a:pPr marL="0" indent="0" algn="just">
              <a:buNone/>
            </a:pP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В 2014 году прошли повышение квалификации гражданские служащие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</a:rPr>
              <a:t>Росморречфлота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 по дополнительным профессиональным программам «Функции подразделений кадровых служб федеральных государственных органов по профилактике коррупционных и иных правонарушений», «Организационные, экономические и правовые формы противодействия коррупции», «Противодействие коррупции в Российской Федерации».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467544" y="4797152"/>
          <a:ext cx="8208912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438"/>
                <a:gridCol w="1177197"/>
                <a:gridCol w="1343277"/>
              </a:tblGrid>
              <a:tr h="48095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Показатели</a:t>
                      </a:r>
                      <a:endParaRPr lang="ru-RU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2014 год</a:t>
                      </a:r>
                      <a:endParaRPr lang="ru-RU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/>
                        <a:t>I </a:t>
                      </a:r>
                      <a:r>
                        <a:rPr lang="ru-RU" sz="1400" b="0" dirty="0" smtClean="0"/>
                        <a:t>полугодие</a:t>
                      </a:r>
                      <a:r>
                        <a:rPr lang="ru-RU" sz="1400" b="0" baseline="0" dirty="0" smtClean="0"/>
                        <a:t> </a:t>
                      </a:r>
                    </a:p>
                    <a:p>
                      <a:pPr algn="ctr"/>
                      <a:r>
                        <a:rPr lang="ru-RU" sz="1400" b="0" baseline="0" dirty="0" smtClean="0"/>
                        <a:t>2015 </a:t>
                      </a:r>
                      <a:r>
                        <a:rPr lang="ru-RU" sz="1400" b="0" dirty="0" smtClean="0"/>
                        <a:t>года</a:t>
                      </a:r>
                      <a:endParaRPr lang="ru-RU" sz="1400" b="0" dirty="0"/>
                    </a:p>
                  </a:txBody>
                  <a:tcPr anchor="ctr"/>
                </a:tc>
              </a:tr>
              <a:tr h="437104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Количество государственных служащих, замещающих нижеследующие категории должностей, прошедших обучение по антикоррупционной тематике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5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94114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Количество государственных служащих, прошедших обучение по антикоррупционной тематике, в функциональные обязанности которых входит участие в противодействии коррупции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2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8391</TotalTime>
  <Words>1575</Words>
  <Application>Microsoft Office PowerPoint</Application>
  <PresentationFormat>Экран (4:3)</PresentationFormat>
  <Paragraphs>93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Функционирование Комиссии Федерального агентства морского и речного транспорта по соблюдению требований к служебному поведению федеральных государственных гражданских служащих и урегулированию конфликта интересов</vt:lpstr>
      <vt:lpstr>Функционирование Комиссии Федерального агентства морского и речного транспорта по соблюдению требований к служебному поведению федеральных государственных гражданских служащих и урегулированию конфликта интересов</vt:lpstr>
      <vt:lpstr>Функционирование Комиссии Федерального агентства морского и речного транспорта по соблюдению требований к служебному поведению федеральных государственных гражданских служащих и урегулированию конфликта интересов</vt:lpstr>
      <vt:lpstr>Слайд 5</vt:lpstr>
      <vt:lpstr> Обеспечение контроля за выполнением гражданскими служащими Росморречфлота  и работниками организаций, созданных для выполнения задач, поставленных перед Росморречфлотом, обязанности сообщать о случаях, установленных федеральными законами, о получении ими подарка в связи с их должностным положением или в связи с исполнением ими служебных обязанностей  </vt:lpstr>
      <vt:lpstr>Выполнение иной оплачиваемой работы</vt:lpstr>
      <vt:lpstr>Предупреждение и урегулирование конфликта интересов</vt:lpstr>
      <vt:lpstr>Повышение квалификации  федеральных государственных гражданских служащих Росморречфлота, в должностные обязанности которых входит участие в противодействии коррупции</vt:lpstr>
      <vt:lpstr>Перечень коррупционно-опасных функций</vt:lpstr>
      <vt:lpstr>Размещение на официальном сайте Росморречфлота информации об антикоррупционной деятельности</vt:lpstr>
      <vt:lpstr>Размещение на официальном сайте Росморречфлота информации  об антикоррупционной деятельности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Достижения недостижимы</dc:title>
  <dc:creator>Cheresh</dc:creator>
  <cp:lastModifiedBy>knyazevaea</cp:lastModifiedBy>
  <cp:revision>1006</cp:revision>
  <dcterms:created xsi:type="dcterms:W3CDTF">2009-04-06T15:46:25Z</dcterms:created>
  <dcterms:modified xsi:type="dcterms:W3CDTF">2015-10-09T08:36:01Z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TC011367991033</vt:lpwstr>
  </property>
</Properties>
</file>