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1"/>
  </p:sldMasterIdLst>
  <p:notesMasterIdLst>
    <p:notesMasterId r:id="rId10"/>
  </p:notesMasterIdLst>
  <p:handoutMasterIdLst>
    <p:handoutMasterId r:id="rId11"/>
  </p:handoutMasterIdLst>
  <p:sldIdLst>
    <p:sldId id="385" r:id="rId2"/>
    <p:sldId id="383" r:id="rId3"/>
    <p:sldId id="393" r:id="rId4"/>
    <p:sldId id="394" r:id="rId5"/>
    <p:sldId id="395" r:id="rId6"/>
    <p:sldId id="396" r:id="rId7"/>
    <p:sldId id="397" r:id="rId8"/>
    <p:sldId id="398" r:id="rId9"/>
  </p:sldIdLst>
  <p:sldSz cx="9144000" cy="6858000" type="screen4x3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081CB4"/>
    <a:srgbClr val="0A0A62"/>
    <a:srgbClr val="011A6B"/>
    <a:srgbClr val="043168"/>
    <a:srgbClr val="054695"/>
    <a:srgbClr val="1B569D"/>
    <a:srgbClr val="C2E0F0"/>
    <a:srgbClr val="D7E5F5"/>
    <a:srgbClr val="065DC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85" autoAdjust="0"/>
    <p:restoredTop sz="94643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26" y="-90"/>
      </p:cViewPr>
      <p:guideLst>
        <p:guide orient="horz" pos="3103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defRPr>
            </a:pPr>
            <a:r>
              <a: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Структура финансирования подпрограммы</a:t>
            </a:r>
            <a:r>
              <a:rPr lang="ru-RU" altLang="ru-RU" sz="1050" b="1" kern="1200" baseline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 за счет средств федерального бюджета</a:t>
            </a:r>
            <a:r>
              <a: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 в 2014 году</a:t>
            </a:r>
          </a:p>
        </c:rich>
      </c:tx>
      <c:layout>
        <c:manualLayout>
          <c:xMode val="edge"/>
          <c:yMode val="edge"/>
          <c:x val="0.14951741473169675"/>
          <c:y val="9.671864416498525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Предусмотрено</c:v>
                </c:pt>
                <c:pt idx="1">
                  <c:v>Фактические кассовые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28.8</c:v>
                </c:pt>
                <c:pt idx="1">
                  <c:v>28.7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0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defRPr>
            </a:pPr>
            <a:r>
              <a: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Структура финансирования подпрограммы</a:t>
            </a:r>
            <a:r>
              <a:rPr lang="ru-RU" altLang="ru-RU" sz="1050" b="1" kern="1200" baseline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 за счет средств федерального бюджета</a:t>
            </a:r>
            <a:r>
              <a:rPr lang="ru-RU" altLang="ru-RU" sz="1050" b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Arial" pitchFamily="34" charset="0"/>
              </a:rPr>
              <a:t> в 2014 году</a:t>
            </a:r>
          </a:p>
        </c:rich>
      </c:tx>
      <c:layout>
        <c:manualLayout>
          <c:xMode val="edge"/>
          <c:yMode val="edge"/>
          <c:x val="0.1495174147316968"/>
          <c:y val="9.671864416498525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Предусмотрено</c:v>
                </c:pt>
                <c:pt idx="1">
                  <c:v>Фактические кассовые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10.6</c:v>
                </c:pt>
                <c:pt idx="1">
                  <c:v>10.6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0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image" Target="../media/image41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DB091-21C8-4029-8F46-0FF507893FAF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196D874-7C1E-4562-9222-E7A650E1802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1.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Развитие современной и эффективной транспортной инфраструктуры</a:t>
          </a:r>
        </a:p>
      </dgm:t>
    </dgm:pt>
    <dgm:pt modelId="{1C9D3254-5FF7-4F06-846E-7B2AE8C5B147}" type="parTrans" cxnId="{8C5AF237-6538-4B1C-95B5-409961C4A943}">
      <dgm:prSet/>
      <dgm:spPr/>
      <dgm:t>
        <a:bodyPr/>
        <a:lstStyle/>
        <a:p>
          <a:endParaRPr lang="ru-RU" sz="1800"/>
        </a:p>
      </dgm:t>
    </dgm:pt>
    <dgm:pt modelId="{34E39D91-E2D3-4EAE-A835-E9051336CE2C}" type="sibTrans" cxnId="{8C5AF237-6538-4B1C-95B5-409961C4A943}">
      <dgm:prSet/>
      <dgm:spPr/>
      <dgm:t>
        <a:bodyPr/>
        <a:lstStyle/>
        <a:p>
          <a:endParaRPr lang="ru-RU" sz="1800"/>
        </a:p>
      </dgm:t>
    </dgm:pt>
    <dgm:pt modelId="{A0332EC4-2C19-478D-A5F5-423D33EC3E86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2.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конкуренто-способности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транспортной системы России и реализация транзитного потенциала страны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66DCD1B-65F9-4F2A-A833-0FE27847F0B5}" type="parTrans" cxnId="{BFE4FEF5-8B68-47D5-BFA1-B8D0203BAE0A}">
      <dgm:prSet/>
      <dgm:spPr/>
      <dgm:t>
        <a:bodyPr/>
        <a:lstStyle/>
        <a:p>
          <a:endParaRPr lang="ru-RU" sz="1800"/>
        </a:p>
      </dgm:t>
    </dgm:pt>
    <dgm:pt modelId="{12A9663A-58B0-4222-BDD0-84BEF16630F0}" type="sibTrans" cxnId="{BFE4FEF5-8B68-47D5-BFA1-B8D0203BAE0A}">
      <dgm:prSet/>
      <dgm:spPr/>
      <dgm:t>
        <a:bodyPr/>
        <a:lstStyle/>
        <a:p>
          <a:endParaRPr lang="ru-RU" sz="1800"/>
        </a:p>
      </dgm:t>
    </dgm:pt>
    <dgm:pt modelId="{CEB79A62-1EDC-4DCF-9777-F327B36980AE}">
      <dgm:prSet custT="1"/>
      <dgm:spPr/>
      <dgm:t>
        <a:bodyPr/>
        <a:lstStyle/>
        <a:p>
          <a:endParaRPr lang="ru-RU" sz="16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4.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Улучшение инвестиционного климата и развития рыночных отношений на транспорте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F4CDEA9-A616-425B-8961-DD714857C5BD}" type="parTrans" cxnId="{233B2DB4-F31D-4A37-8CE7-988BE0E77691}">
      <dgm:prSet/>
      <dgm:spPr/>
      <dgm:t>
        <a:bodyPr/>
        <a:lstStyle/>
        <a:p>
          <a:endParaRPr lang="ru-RU" sz="1800"/>
        </a:p>
      </dgm:t>
    </dgm:pt>
    <dgm:pt modelId="{1202B862-FB73-48F4-9C16-12EA6A2AB5D7}" type="sibTrans" cxnId="{233B2DB4-F31D-4A37-8CE7-988BE0E77691}">
      <dgm:prSet/>
      <dgm:spPr/>
      <dgm:t>
        <a:bodyPr/>
        <a:lstStyle/>
        <a:p>
          <a:endParaRPr lang="ru-RU" sz="1800"/>
        </a:p>
      </dgm:t>
    </dgm:pt>
    <dgm:pt modelId="{9CC9323E-C5C3-49DE-A1B1-2294A9B6F9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3.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комплексной безопасности  и устойчивости транспортной системы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59308E8-DE19-478F-98B6-A621F0111622}" type="parTrans" cxnId="{3418D4D3-FC6D-476F-93DF-2126E76C7BD8}">
      <dgm:prSet/>
      <dgm:spPr/>
      <dgm:t>
        <a:bodyPr/>
        <a:lstStyle/>
        <a:p>
          <a:endParaRPr lang="ru-RU"/>
        </a:p>
      </dgm:t>
    </dgm:pt>
    <dgm:pt modelId="{4ED4AE06-9129-4A43-8425-05AF32D168B9}" type="sibTrans" cxnId="{3418D4D3-FC6D-476F-93DF-2126E76C7BD8}">
      <dgm:prSet/>
      <dgm:spPr/>
      <dgm:t>
        <a:bodyPr/>
        <a:lstStyle/>
        <a:p>
          <a:endParaRPr lang="ru-RU"/>
        </a:p>
      </dgm:t>
    </dgm:pt>
    <dgm:pt modelId="{EF741E75-8D95-4321-BB83-E35836F96CFA}" type="pres">
      <dgm:prSet presAssocID="{8D3DB091-21C8-4029-8F46-0FF507893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38660-2810-4D38-B09F-6753EA3487A9}" type="pres">
      <dgm:prSet presAssocID="{8D3DB091-21C8-4029-8F46-0FF507893FAF}" presName="fgShape" presStyleLbl="fgShp" presStyleIdx="0" presStyleCnt="1" custFlipVert="0" custFlipHor="1" custScaleX="12245" custScaleY="29030" custLinFactNeighborX="-12973" custLinFactNeighborY="43204"/>
      <dgm:spPr>
        <a:solidFill>
          <a:schemeClr val="bg1"/>
        </a:solidFill>
      </dgm:spPr>
    </dgm:pt>
    <dgm:pt modelId="{F2B09B5B-04B5-497C-9887-46689F6D2399}" type="pres">
      <dgm:prSet presAssocID="{8D3DB091-21C8-4029-8F46-0FF507893FAF}" presName="linComp" presStyleCnt="0"/>
      <dgm:spPr/>
    </dgm:pt>
    <dgm:pt modelId="{97730E17-1451-4DA8-9D25-91AF5E59E0FD}" type="pres">
      <dgm:prSet presAssocID="{8196D874-7C1E-4562-9222-E7A650E1802B}" presName="compNode" presStyleCnt="0"/>
      <dgm:spPr/>
    </dgm:pt>
    <dgm:pt modelId="{1BCD69A4-2573-4198-8E8D-AD9D192D52CF}" type="pres">
      <dgm:prSet presAssocID="{8196D874-7C1E-4562-9222-E7A650E1802B}" presName="bkgdShape" presStyleLbl="node1" presStyleIdx="0" presStyleCnt="4"/>
      <dgm:spPr/>
      <dgm:t>
        <a:bodyPr/>
        <a:lstStyle/>
        <a:p>
          <a:endParaRPr lang="ru-RU"/>
        </a:p>
      </dgm:t>
    </dgm:pt>
    <dgm:pt modelId="{035CB488-DFCA-408C-A95B-46E455AEA806}" type="pres">
      <dgm:prSet presAssocID="{8196D874-7C1E-4562-9222-E7A650E1802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0C8DC-25E5-426E-8201-4AAFFB65CA7C}" type="pres">
      <dgm:prSet presAssocID="{8196D874-7C1E-4562-9222-E7A650E1802B}" presName="invisiNode" presStyleLbl="node1" presStyleIdx="0" presStyleCnt="4"/>
      <dgm:spPr/>
    </dgm:pt>
    <dgm:pt modelId="{E367827B-52A6-4A2F-876F-EB93AA08B663}" type="pres">
      <dgm:prSet presAssocID="{8196D874-7C1E-4562-9222-E7A650E1802B}" presName="imagNode" presStyleLbl="fgImgPlace1" presStyleIdx="0" presStyleCnt="4" custScaleX="94738" custScaleY="9146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659906D-C16F-4FDC-951A-E27763550EE5}" type="pres">
      <dgm:prSet presAssocID="{34E39D91-E2D3-4EAE-A835-E9051336CE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44C6D1-1F8F-44B2-B8A9-27A148422FB9}" type="pres">
      <dgm:prSet presAssocID="{A0332EC4-2C19-478D-A5F5-423D33EC3E86}" presName="compNode" presStyleCnt="0"/>
      <dgm:spPr/>
    </dgm:pt>
    <dgm:pt modelId="{6885BCB9-FE90-44F4-8799-0BBA5D417369}" type="pres">
      <dgm:prSet presAssocID="{A0332EC4-2C19-478D-A5F5-423D33EC3E86}" presName="bkgdShape" presStyleLbl="node1" presStyleIdx="1" presStyleCnt="4"/>
      <dgm:spPr/>
      <dgm:t>
        <a:bodyPr/>
        <a:lstStyle/>
        <a:p>
          <a:endParaRPr lang="ru-RU"/>
        </a:p>
      </dgm:t>
    </dgm:pt>
    <dgm:pt modelId="{082F7988-9B4B-4687-B7A3-F0E048123CD3}" type="pres">
      <dgm:prSet presAssocID="{A0332EC4-2C19-478D-A5F5-423D33EC3E8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CAD9-8F97-4238-ADD7-1340ED4B324A}" type="pres">
      <dgm:prSet presAssocID="{A0332EC4-2C19-478D-A5F5-423D33EC3E86}" presName="invisiNode" presStyleLbl="node1" presStyleIdx="1" presStyleCnt="4"/>
      <dgm:spPr/>
    </dgm:pt>
    <dgm:pt modelId="{ED6720A7-9887-4707-96DE-470203D596A8}" type="pres">
      <dgm:prSet presAssocID="{A0332EC4-2C19-478D-A5F5-423D33EC3E86}" presName="imagNode" presStyleLbl="fgImgPlace1" presStyleIdx="1" presStyleCnt="4" custScaleX="95280" custScaleY="914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77E188-53D1-4CA2-8202-B890060A7F65}" type="pres">
      <dgm:prSet presAssocID="{12A9663A-58B0-4222-BDD0-84BEF16630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823756-E976-4F26-9C11-74CC5B526A94}" type="pres">
      <dgm:prSet presAssocID="{9CC9323E-C5C3-49DE-A1B1-2294A9B6F921}" presName="compNode" presStyleCnt="0"/>
      <dgm:spPr/>
    </dgm:pt>
    <dgm:pt modelId="{66F76B72-FD22-473F-ABFA-DB5EA418A9C0}" type="pres">
      <dgm:prSet presAssocID="{9CC9323E-C5C3-49DE-A1B1-2294A9B6F921}" presName="bkgdShape" presStyleLbl="node1" presStyleIdx="2" presStyleCnt="4"/>
      <dgm:spPr/>
      <dgm:t>
        <a:bodyPr/>
        <a:lstStyle/>
        <a:p>
          <a:endParaRPr lang="ru-RU"/>
        </a:p>
      </dgm:t>
    </dgm:pt>
    <dgm:pt modelId="{4003A249-94BA-471F-A34E-DF6066B365F6}" type="pres">
      <dgm:prSet presAssocID="{9CC9323E-C5C3-49DE-A1B1-2294A9B6F92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527B7-0F34-4728-99D7-4C4CAAC236EC}" type="pres">
      <dgm:prSet presAssocID="{9CC9323E-C5C3-49DE-A1B1-2294A9B6F921}" presName="invisiNode" presStyleLbl="node1" presStyleIdx="2" presStyleCnt="4"/>
      <dgm:spPr/>
    </dgm:pt>
    <dgm:pt modelId="{8FDDB6D5-39EB-4792-AFF3-91C0CB93F74A}" type="pres">
      <dgm:prSet presAssocID="{9CC9323E-C5C3-49DE-A1B1-2294A9B6F92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76D846-2CAD-4C0F-BB7C-1BABB00F1C52}" type="pres">
      <dgm:prSet presAssocID="{4ED4AE06-9129-4A43-8425-05AF32D168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2D567A-8991-48A7-8A5D-CA993E80AFE4}" type="pres">
      <dgm:prSet presAssocID="{CEB79A62-1EDC-4DCF-9777-F327B36980AE}" presName="compNode" presStyleCnt="0"/>
      <dgm:spPr/>
    </dgm:pt>
    <dgm:pt modelId="{224BFEFB-1DD3-4F00-8C77-AC21CF629061}" type="pres">
      <dgm:prSet presAssocID="{CEB79A62-1EDC-4DCF-9777-F327B36980AE}" presName="bkgdShape" presStyleLbl="node1" presStyleIdx="3" presStyleCnt="4" custLinFactNeighborY="3226"/>
      <dgm:spPr/>
      <dgm:t>
        <a:bodyPr/>
        <a:lstStyle/>
        <a:p>
          <a:endParaRPr lang="ru-RU"/>
        </a:p>
      </dgm:t>
    </dgm:pt>
    <dgm:pt modelId="{8E47F29B-3982-4030-A011-B2466E4A009A}" type="pres">
      <dgm:prSet presAssocID="{CEB79A62-1EDC-4DCF-9777-F327B36980A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EEF6-C7B4-4186-9A43-D1547886D079}" type="pres">
      <dgm:prSet presAssocID="{CEB79A62-1EDC-4DCF-9777-F327B36980AE}" presName="invisiNode" presStyleLbl="node1" presStyleIdx="3" presStyleCnt="4"/>
      <dgm:spPr/>
    </dgm:pt>
    <dgm:pt modelId="{F558834F-1E2A-4695-9B32-11834CD11665}" type="pres">
      <dgm:prSet presAssocID="{CEB79A62-1EDC-4DCF-9777-F327B36980A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7F374D0-CDBF-4064-A661-B6E2FBD68CEA}" type="presOf" srcId="{8196D874-7C1E-4562-9222-E7A650E1802B}" destId="{035CB488-DFCA-408C-A95B-46E455AEA806}" srcOrd="1" destOrd="0" presId="urn:microsoft.com/office/officeart/2005/8/layout/hList7"/>
    <dgm:cxn modelId="{36095ED5-3C90-4AA7-9FFE-2D9B4FD7B14B}" type="presOf" srcId="{12A9663A-58B0-4222-BDD0-84BEF16630F0}" destId="{0677E188-53D1-4CA2-8202-B890060A7F65}" srcOrd="0" destOrd="0" presId="urn:microsoft.com/office/officeart/2005/8/layout/hList7"/>
    <dgm:cxn modelId="{B3EACD18-9025-47E3-9155-1F46AB15F521}" type="presOf" srcId="{8D3DB091-21C8-4029-8F46-0FF507893FAF}" destId="{EF741E75-8D95-4321-BB83-E35836F96CFA}" srcOrd="0" destOrd="0" presId="urn:microsoft.com/office/officeart/2005/8/layout/hList7"/>
    <dgm:cxn modelId="{9F3F3F58-45E1-4748-BEEE-4EFFB25EBA90}" type="presOf" srcId="{9CC9323E-C5C3-49DE-A1B1-2294A9B6F921}" destId="{66F76B72-FD22-473F-ABFA-DB5EA418A9C0}" srcOrd="0" destOrd="0" presId="urn:microsoft.com/office/officeart/2005/8/layout/hList7"/>
    <dgm:cxn modelId="{8A8A61FC-EF05-4C24-8776-E5DB3AEE1E4C}" type="presOf" srcId="{4ED4AE06-9129-4A43-8425-05AF32D168B9}" destId="{3D76D846-2CAD-4C0F-BB7C-1BABB00F1C52}" srcOrd="0" destOrd="0" presId="urn:microsoft.com/office/officeart/2005/8/layout/hList7"/>
    <dgm:cxn modelId="{8C5AF237-6538-4B1C-95B5-409961C4A943}" srcId="{8D3DB091-21C8-4029-8F46-0FF507893FAF}" destId="{8196D874-7C1E-4562-9222-E7A650E1802B}" srcOrd="0" destOrd="0" parTransId="{1C9D3254-5FF7-4F06-846E-7B2AE8C5B147}" sibTransId="{34E39D91-E2D3-4EAE-A835-E9051336CE2C}"/>
    <dgm:cxn modelId="{AAD742C0-2511-4CCD-BA07-E1C3EA4B8AF5}" type="presOf" srcId="{CEB79A62-1EDC-4DCF-9777-F327B36980AE}" destId="{224BFEFB-1DD3-4F00-8C77-AC21CF629061}" srcOrd="0" destOrd="0" presId="urn:microsoft.com/office/officeart/2005/8/layout/hList7"/>
    <dgm:cxn modelId="{BFE4FEF5-8B68-47D5-BFA1-B8D0203BAE0A}" srcId="{8D3DB091-21C8-4029-8F46-0FF507893FAF}" destId="{A0332EC4-2C19-478D-A5F5-423D33EC3E86}" srcOrd="1" destOrd="0" parTransId="{166DCD1B-65F9-4F2A-A833-0FE27847F0B5}" sibTransId="{12A9663A-58B0-4222-BDD0-84BEF16630F0}"/>
    <dgm:cxn modelId="{712C4A2E-B984-48EE-B231-6B7B5F894187}" type="presOf" srcId="{34E39D91-E2D3-4EAE-A835-E9051336CE2C}" destId="{4659906D-C16F-4FDC-951A-E27763550EE5}" srcOrd="0" destOrd="0" presId="urn:microsoft.com/office/officeart/2005/8/layout/hList7"/>
    <dgm:cxn modelId="{381A8527-2F69-46B8-B4C1-F6A4E94C5C4B}" type="presOf" srcId="{CEB79A62-1EDC-4DCF-9777-F327B36980AE}" destId="{8E47F29B-3982-4030-A011-B2466E4A009A}" srcOrd="1" destOrd="0" presId="urn:microsoft.com/office/officeart/2005/8/layout/hList7"/>
    <dgm:cxn modelId="{3418D4D3-FC6D-476F-93DF-2126E76C7BD8}" srcId="{8D3DB091-21C8-4029-8F46-0FF507893FAF}" destId="{9CC9323E-C5C3-49DE-A1B1-2294A9B6F921}" srcOrd="2" destOrd="0" parTransId="{159308E8-DE19-478F-98B6-A621F0111622}" sibTransId="{4ED4AE06-9129-4A43-8425-05AF32D168B9}"/>
    <dgm:cxn modelId="{A35674FA-D9A7-4D15-A76A-D7C467064382}" type="presOf" srcId="{8196D874-7C1E-4562-9222-E7A650E1802B}" destId="{1BCD69A4-2573-4198-8E8D-AD9D192D52CF}" srcOrd="0" destOrd="0" presId="urn:microsoft.com/office/officeart/2005/8/layout/hList7"/>
    <dgm:cxn modelId="{0E1F211C-7F7E-483E-A395-5F73EC6C3F25}" type="presOf" srcId="{A0332EC4-2C19-478D-A5F5-423D33EC3E86}" destId="{6885BCB9-FE90-44F4-8799-0BBA5D417369}" srcOrd="0" destOrd="0" presId="urn:microsoft.com/office/officeart/2005/8/layout/hList7"/>
    <dgm:cxn modelId="{6A337FFC-5B12-4D80-890F-C6183519C09A}" type="presOf" srcId="{A0332EC4-2C19-478D-A5F5-423D33EC3E86}" destId="{082F7988-9B4B-4687-B7A3-F0E048123CD3}" srcOrd="1" destOrd="0" presId="urn:microsoft.com/office/officeart/2005/8/layout/hList7"/>
    <dgm:cxn modelId="{04714882-96C4-459F-AB5F-0295AB764E17}" type="presOf" srcId="{9CC9323E-C5C3-49DE-A1B1-2294A9B6F921}" destId="{4003A249-94BA-471F-A34E-DF6066B365F6}" srcOrd="1" destOrd="0" presId="urn:microsoft.com/office/officeart/2005/8/layout/hList7"/>
    <dgm:cxn modelId="{233B2DB4-F31D-4A37-8CE7-988BE0E77691}" srcId="{8D3DB091-21C8-4029-8F46-0FF507893FAF}" destId="{CEB79A62-1EDC-4DCF-9777-F327B36980AE}" srcOrd="3" destOrd="0" parTransId="{3F4CDEA9-A616-425B-8961-DD714857C5BD}" sibTransId="{1202B862-FB73-48F4-9C16-12EA6A2AB5D7}"/>
    <dgm:cxn modelId="{22474B84-38ED-4BF6-A843-65F49986CD14}" type="presParOf" srcId="{EF741E75-8D95-4321-BB83-E35836F96CFA}" destId="{16138660-2810-4D38-B09F-6753EA3487A9}" srcOrd="0" destOrd="0" presId="urn:microsoft.com/office/officeart/2005/8/layout/hList7"/>
    <dgm:cxn modelId="{0832C1B8-2B93-4AA1-B01A-732F1D5A5305}" type="presParOf" srcId="{EF741E75-8D95-4321-BB83-E35836F96CFA}" destId="{F2B09B5B-04B5-497C-9887-46689F6D2399}" srcOrd="1" destOrd="0" presId="urn:microsoft.com/office/officeart/2005/8/layout/hList7"/>
    <dgm:cxn modelId="{3D4BAD2E-F6BA-4550-AFA9-778F4AFA871C}" type="presParOf" srcId="{F2B09B5B-04B5-497C-9887-46689F6D2399}" destId="{97730E17-1451-4DA8-9D25-91AF5E59E0FD}" srcOrd="0" destOrd="0" presId="urn:microsoft.com/office/officeart/2005/8/layout/hList7"/>
    <dgm:cxn modelId="{B75D61F1-25C0-48FB-9523-2AC1E4FFF52D}" type="presParOf" srcId="{97730E17-1451-4DA8-9D25-91AF5E59E0FD}" destId="{1BCD69A4-2573-4198-8E8D-AD9D192D52CF}" srcOrd="0" destOrd="0" presId="urn:microsoft.com/office/officeart/2005/8/layout/hList7"/>
    <dgm:cxn modelId="{47F86539-C91F-464A-B8E4-48F7EAA9F909}" type="presParOf" srcId="{97730E17-1451-4DA8-9D25-91AF5E59E0FD}" destId="{035CB488-DFCA-408C-A95B-46E455AEA806}" srcOrd="1" destOrd="0" presId="urn:microsoft.com/office/officeart/2005/8/layout/hList7"/>
    <dgm:cxn modelId="{1C155016-7140-4CC1-AEA9-FEAEE7A4AA47}" type="presParOf" srcId="{97730E17-1451-4DA8-9D25-91AF5E59E0FD}" destId="{A7A0C8DC-25E5-426E-8201-4AAFFB65CA7C}" srcOrd="2" destOrd="0" presId="urn:microsoft.com/office/officeart/2005/8/layout/hList7"/>
    <dgm:cxn modelId="{341CD037-FED1-45DF-93FF-125338FC47B6}" type="presParOf" srcId="{97730E17-1451-4DA8-9D25-91AF5E59E0FD}" destId="{E367827B-52A6-4A2F-876F-EB93AA08B663}" srcOrd="3" destOrd="0" presId="urn:microsoft.com/office/officeart/2005/8/layout/hList7"/>
    <dgm:cxn modelId="{564D522C-15B3-4CB4-9FE8-2A0141933BA4}" type="presParOf" srcId="{F2B09B5B-04B5-497C-9887-46689F6D2399}" destId="{4659906D-C16F-4FDC-951A-E27763550EE5}" srcOrd="1" destOrd="0" presId="urn:microsoft.com/office/officeart/2005/8/layout/hList7"/>
    <dgm:cxn modelId="{9D466706-7183-455A-A359-6616812398C1}" type="presParOf" srcId="{F2B09B5B-04B5-497C-9887-46689F6D2399}" destId="{2A44C6D1-1F8F-44B2-B8A9-27A148422FB9}" srcOrd="2" destOrd="0" presId="urn:microsoft.com/office/officeart/2005/8/layout/hList7"/>
    <dgm:cxn modelId="{C2C81542-7451-462B-9FBF-72A263981BD7}" type="presParOf" srcId="{2A44C6D1-1F8F-44B2-B8A9-27A148422FB9}" destId="{6885BCB9-FE90-44F4-8799-0BBA5D417369}" srcOrd="0" destOrd="0" presId="urn:microsoft.com/office/officeart/2005/8/layout/hList7"/>
    <dgm:cxn modelId="{DF84C7AA-1322-4066-AFF5-AD898D84CF86}" type="presParOf" srcId="{2A44C6D1-1F8F-44B2-B8A9-27A148422FB9}" destId="{082F7988-9B4B-4687-B7A3-F0E048123CD3}" srcOrd="1" destOrd="0" presId="urn:microsoft.com/office/officeart/2005/8/layout/hList7"/>
    <dgm:cxn modelId="{72AA00C4-3970-4797-A2AA-A89C3D5C575B}" type="presParOf" srcId="{2A44C6D1-1F8F-44B2-B8A9-27A148422FB9}" destId="{76E0CAD9-8F97-4238-ADD7-1340ED4B324A}" srcOrd="2" destOrd="0" presId="urn:microsoft.com/office/officeart/2005/8/layout/hList7"/>
    <dgm:cxn modelId="{1699AEB7-19AF-4B67-8C97-C37DAF9901BE}" type="presParOf" srcId="{2A44C6D1-1F8F-44B2-B8A9-27A148422FB9}" destId="{ED6720A7-9887-4707-96DE-470203D596A8}" srcOrd="3" destOrd="0" presId="urn:microsoft.com/office/officeart/2005/8/layout/hList7"/>
    <dgm:cxn modelId="{02E7561D-7462-4CB3-8BDE-9B3408F152A3}" type="presParOf" srcId="{F2B09B5B-04B5-497C-9887-46689F6D2399}" destId="{0677E188-53D1-4CA2-8202-B890060A7F65}" srcOrd="3" destOrd="0" presId="urn:microsoft.com/office/officeart/2005/8/layout/hList7"/>
    <dgm:cxn modelId="{3CFFC7E2-E22D-4E9B-AEC3-85C4E25FC652}" type="presParOf" srcId="{F2B09B5B-04B5-497C-9887-46689F6D2399}" destId="{77823756-E976-4F26-9C11-74CC5B526A94}" srcOrd="4" destOrd="0" presId="urn:microsoft.com/office/officeart/2005/8/layout/hList7"/>
    <dgm:cxn modelId="{777E2DE4-06FA-4351-B75B-C3AD24DD6874}" type="presParOf" srcId="{77823756-E976-4F26-9C11-74CC5B526A94}" destId="{66F76B72-FD22-473F-ABFA-DB5EA418A9C0}" srcOrd="0" destOrd="0" presId="urn:microsoft.com/office/officeart/2005/8/layout/hList7"/>
    <dgm:cxn modelId="{1327ED59-DA23-4DCE-9B6A-4AD9FB04489B}" type="presParOf" srcId="{77823756-E976-4F26-9C11-74CC5B526A94}" destId="{4003A249-94BA-471F-A34E-DF6066B365F6}" srcOrd="1" destOrd="0" presId="urn:microsoft.com/office/officeart/2005/8/layout/hList7"/>
    <dgm:cxn modelId="{F188CEB7-B0E2-45DC-8887-26C05438F94E}" type="presParOf" srcId="{77823756-E976-4F26-9C11-74CC5B526A94}" destId="{70F527B7-0F34-4728-99D7-4C4CAAC236EC}" srcOrd="2" destOrd="0" presId="urn:microsoft.com/office/officeart/2005/8/layout/hList7"/>
    <dgm:cxn modelId="{19B2FAB5-B551-449F-9531-8CA5A7FD4744}" type="presParOf" srcId="{77823756-E976-4F26-9C11-74CC5B526A94}" destId="{8FDDB6D5-39EB-4792-AFF3-91C0CB93F74A}" srcOrd="3" destOrd="0" presId="urn:microsoft.com/office/officeart/2005/8/layout/hList7"/>
    <dgm:cxn modelId="{38647CE7-4623-4970-84BB-38C058B6918E}" type="presParOf" srcId="{F2B09B5B-04B5-497C-9887-46689F6D2399}" destId="{3D76D846-2CAD-4C0F-BB7C-1BABB00F1C52}" srcOrd="5" destOrd="0" presId="urn:microsoft.com/office/officeart/2005/8/layout/hList7"/>
    <dgm:cxn modelId="{75FDE3A6-C641-44ED-8D10-59058E2F4E29}" type="presParOf" srcId="{F2B09B5B-04B5-497C-9887-46689F6D2399}" destId="{B42D567A-8991-48A7-8A5D-CA993E80AFE4}" srcOrd="6" destOrd="0" presId="urn:microsoft.com/office/officeart/2005/8/layout/hList7"/>
    <dgm:cxn modelId="{6FD914EB-0506-466D-8618-5CC9124961DC}" type="presParOf" srcId="{B42D567A-8991-48A7-8A5D-CA993E80AFE4}" destId="{224BFEFB-1DD3-4F00-8C77-AC21CF629061}" srcOrd="0" destOrd="0" presId="urn:microsoft.com/office/officeart/2005/8/layout/hList7"/>
    <dgm:cxn modelId="{A7F6ADCD-6CCA-439A-B991-0D7751E7AB0B}" type="presParOf" srcId="{B42D567A-8991-48A7-8A5D-CA993E80AFE4}" destId="{8E47F29B-3982-4030-A011-B2466E4A009A}" srcOrd="1" destOrd="0" presId="urn:microsoft.com/office/officeart/2005/8/layout/hList7"/>
    <dgm:cxn modelId="{2671486A-ED52-4E2E-BB12-72709AA6F01D}" type="presParOf" srcId="{B42D567A-8991-48A7-8A5D-CA993E80AFE4}" destId="{A102EEF6-C7B4-4186-9A43-D1547886D079}" srcOrd="2" destOrd="0" presId="urn:microsoft.com/office/officeart/2005/8/layout/hList7"/>
    <dgm:cxn modelId="{0BF7B4CA-ED4C-4F3A-9047-294E23C2B785}" type="presParOf" srcId="{B42D567A-8991-48A7-8A5D-CA993E80AFE4}" destId="{F558834F-1E2A-4695-9B32-11834CD11665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D69A4-2573-4198-8E8D-AD9D192D52CF}">
      <dsp:nvSpPr>
        <dsp:cNvPr id="0" name=""/>
        <dsp:cNvSpPr/>
      </dsp:nvSpPr>
      <dsp:spPr>
        <a:xfrm>
          <a:off x="1863" y="0"/>
          <a:ext cx="1953340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современной и эффективной транспортной инфраструктуры</a:t>
          </a:r>
        </a:p>
      </dsp:txBody>
      <dsp:txXfrm>
        <a:off x="1863" y="1901011"/>
        <a:ext cx="1953340" cy="1901011"/>
      </dsp:txXfrm>
    </dsp:sp>
    <dsp:sp modelId="{E367827B-52A6-4A2F-876F-EB93AA08B663}">
      <dsp:nvSpPr>
        <dsp:cNvPr id="0" name=""/>
        <dsp:cNvSpPr/>
      </dsp:nvSpPr>
      <dsp:spPr>
        <a:xfrm>
          <a:off x="228875" y="352696"/>
          <a:ext cx="1499315" cy="14475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5BCB9-FE90-44F4-8799-0BBA5D417369}">
      <dsp:nvSpPr>
        <dsp:cNvPr id="0" name=""/>
        <dsp:cNvSpPr/>
      </dsp:nvSpPr>
      <dsp:spPr>
        <a:xfrm>
          <a:off x="2013803" y="0"/>
          <a:ext cx="1953340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2.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конкуренто-способности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транспортной системы России и реализация транзитного потенциала страны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013803" y="1901011"/>
        <a:ext cx="1953340" cy="1901011"/>
      </dsp:txXfrm>
    </dsp:sp>
    <dsp:sp modelId="{ED6720A7-9887-4707-96DE-470203D596A8}">
      <dsp:nvSpPr>
        <dsp:cNvPr id="0" name=""/>
        <dsp:cNvSpPr/>
      </dsp:nvSpPr>
      <dsp:spPr>
        <a:xfrm>
          <a:off x="2236527" y="352696"/>
          <a:ext cx="1507893" cy="14475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76B72-FD22-473F-ABFA-DB5EA418A9C0}">
      <dsp:nvSpPr>
        <dsp:cNvPr id="0" name=""/>
        <dsp:cNvSpPr/>
      </dsp:nvSpPr>
      <dsp:spPr>
        <a:xfrm>
          <a:off x="4025744" y="0"/>
          <a:ext cx="1953340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3.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комплексной безопасности  и устойчивости транспортной системы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025744" y="1901011"/>
        <a:ext cx="1953340" cy="1901011"/>
      </dsp:txXfrm>
    </dsp:sp>
    <dsp:sp modelId="{8FDDB6D5-39EB-4792-AFF3-91C0CB93F74A}">
      <dsp:nvSpPr>
        <dsp:cNvPr id="0" name=""/>
        <dsp:cNvSpPr/>
      </dsp:nvSpPr>
      <dsp:spPr>
        <a:xfrm>
          <a:off x="4211118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BFEFB-1DD3-4F00-8C77-AC21CF629061}">
      <dsp:nvSpPr>
        <dsp:cNvPr id="0" name=""/>
        <dsp:cNvSpPr/>
      </dsp:nvSpPr>
      <dsp:spPr>
        <a:xfrm>
          <a:off x="6037684" y="0"/>
          <a:ext cx="1953340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Улучшение инвестиционного климата и развития рыночных отношений на транспорте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037684" y="1901011"/>
        <a:ext cx="1953340" cy="1901011"/>
      </dsp:txXfrm>
    </dsp:sp>
    <dsp:sp modelId="{F558834F-1E2A-4695-9B32-11834CD11665}">
      <dsp:nvSpPr>
        <dsp:cNvPr id="0" name=""/>
        <dsp:cNvSpPr/>
      </dsp:nvSpPr>
      <dsp:spPr>
        <a:xfrm>
          <a:off x="6223058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38660-2810-4D38-B09F-6753EA3487A9}">
      <dsp:nvSpPr>
        <dsp:cNvPr id="0" name=""/>
        <dsp:cNvSpPr/>
      </dsp:nvSpPr>
      <dsp:spPr>
        <a:xfrm flipH="1">
          <a:off x="2592264" y="4362979"/>
          <a:ext cx="900430" cy="206948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r">
              <a:defRPr sz="1200"/>
            </a:lvl1pPr>
          </a:lstStyle>
          <a:p>
            <a:pPr>
              <a:defRPr/>
            </a:pPr>
            <a:fld id="{7DADB304-D062-427F-92A9-97FF043C562A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7138" y="9356725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r">
              <a:defRPr sz="1200"/>
            </a:lvl1pPr>
          </a:lstStyle>
          <a:p>
            <a:pPr>
              <a:defRPr/>
            </a:pPr>
            <a:fld id="{A368E10E-1B5D-4D6F-8552-07E0924D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7138" y="0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r">
              <a:defRPr sz="1200"/>
            </a:lvl1pPr>
          </a:lstStyle>
          <a:p>
            <a:pPr>
              <a:defRPr/>
            </a:pPr>
            <a:fld id="{808E2BB4-75B5-403F-BF9B-9FB85C9D59F9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8" tIns="44863" rIns="89728" bIns="4486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79950"/>
            <a:ext cx="5319712" cy="4432300"/>
          </a:xfrm>
          <a:prstGeom prst="rect">
            <a:avLst/>
          </a:prstGeom>
        </p:spPr>
        <p:txBody>
          <a:bodyPr vert="horz" lIns="89728" tIns="44863" rIns="89728" bIns="448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7138" y="9356725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r">
              <a:defRPr sz="1200"/>
            </a:lvl1pPr>
          </a:lstStyle>
          <a:p>
            <a:pPr>
              <a:defRPr/>
            </a:pPr>
            <a:fld id="{37611057-5498-4359-A604-5D2364B9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11057-5498-4359-A604-5D2364B976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93D30-192A-4744-9C85-A0273262E768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93D30-192A-4744-9C85-A0273262E768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9423-7256-421D-9804-40F383E5AAAB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E661-A2AC-4A3E-824E-71E9DC2E0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9963-0372-4FAD-8FB1-302810CA32B5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3793-4BFE-4766-93F0-651B1DA3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67FE-6C1E-4E7D-B26C-0089005E65B2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A868-CCE4-43F9-B547-83D6CC65C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1988D-2A68-43C0-9556-14EC71BBED8D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916B15-F570-4DC0-9718-3051A12F3649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0C45-77F2-4BBA-9B16-39603BB7FCC2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642E-BA50-43EA-8E11-23E21504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3B8A-E6F5-483A-A813-42CF4078EAA3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B6D4-5E76-4181-B905-0F3C56B7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4557-5B1D-4DDD-B0AF-539081429BAA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8D62-B843-4462-800F-B414A63B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01F5-55A6-44FC-AA09-8900995F8E15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75E3-1FAC-4660-96FC-15B9529F1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747E-F84A-495A-B8B2-E7DBD7F751E1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3C3A-1435-4696-8D4A-91E5ACBE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5B1D-8F44-4FAA-9FB2-07BDF6061BE8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15FC-5160-4B48-99A5-FA19D80F3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5A82-FCB0-4BA4-B0E0-8F2E806968F1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5BB6-FAFB-4AA9-B8D5-9070B672F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7A16-78FF-4AF3-9EE0-E297F08473C8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74C7-E485-4548-8838-4555277D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249713-9C9B-46DD-9509-9FF77DC26ADF}" type="datetime1">
              <a:rPr lang="ru-RU" smtClean="0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4B64CB-98B7-4F76-9D91-BD21F0024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48"/>
            <a:ext cx="9144000" cy="6860248"/>
          </a:xfrm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Публичная декларация ключевых целей и приоритетных задач </a:t>
            </a:r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агентства морского и речного транспорта </a:t>
            </a:r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на 2015 год </a:t>
            </a:r>
            <a:endParaRPr lang="ru-RU" sz="3600" b="1" dirty="0" smtClean="0">
              <a:solidFill>
                <a:srgbClr val="0A0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1584176" cy="1406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2" y="0"/>
            <a:ext cx="544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пересмо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1714500" cy="1143000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/>
        </p:nvGraphicFramePr>
        <p:xfrm>
          <a:off x="539552" y="1772816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8738" y="-171450"/>
            <a:ext cx="9026525" cy="1509713"/>
            <a:chOff x="54521" y="22895"/>
            <a:chExt cx="8920039" cy="1509765"/>
          </a:xfrm>
        </p:grpSpPr>
        <p:pic>
          <p:nvPicPr>
            <p:cNvPr id="13" name="Содержимое 4" descr="Шапка.JPG"/>
            <p:cNvPicPr>
              <a:picLocks noChangeAspect="1"/>
            </p:cNvPicPr>
            <p:nvPr/>
          </p:nvPicPr>
          <p:blipFill>
            <a:blip r:embed="rId8" cstate="print"/>
            <a:srcRect l="13223" t="8974" r="11194"/>
            <a:stretch>
              <a:fillRect/>
            </a:stretch>
          </p:blipFill>
          <p:spPr bwMode="auto">
            <a:xfrm>
              <a:off x="1835696" y="232443"/>
              <a:ext cx="7138864" cy="114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Катерина\Pictures\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521" y="22895"/>
              <a:ext cx="3154936" cy="150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1611068" y="1214438"/>
            <a:ext cx="5988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КЛЮЧЕВЫЕ ЦЕЛИ РОСМОРРЕЧФЛОТА НА 2015 ГОД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8760"/>
            <a:ext cx="8424936" cy="5472608"/>
          </a:xfrm>
          <a:prstGeom prst="rect">
            <a:avLst/>
          </a:prstGeom>
          <a:noFill/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1268413"/>
            <a:ext cx="8496944" cy="72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</a:rPr>
              <a:t>Цель 1.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Развитие современной и эффективной транспортной инфраструктуры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11113"/>
            <a:ext cx="8920163" cy="1509712"/>
            <a:chOff x="54521" y="22895"/>
            <a:chExt cx="8920039" cy="1509765"/>
          </a:xfrm>
        </p:grpSpPr>
        <p:pic>
          <p:nvPicPr>
            <p:cNvPr id="13328" name="Содержимое 4" descr="Шапка.JPG"/>
            <p:cNvPicPr>
              <a:picLocks noChangeAspect="1"/>
            </p:cNvPicPr>
            <p:nvPr/>
          </p:nvPicPr>
          <p:blipFill>
            <a:blip r:embed="rId3" cstate="print"/>
            <a:srcRect l="13223" t="8974" r="11194"/>
            <a:stretch>
              <a:fillRect/>
            </a:stretch>
          </p:blipFill>
          <p:spPr bwMode="auto">
            <a:xfrm>
              <a:off x="1835696" y="232443"/>
              <a:ext cx="7138864" cy="114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 descr="C:\Users\Катерина\Pictures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1" y="22895"/>
              <a:ext cx="3154936" cy="150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323528" y="1916833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Приоритетные задачи на 2015 год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пополнение транспортного, ледокольного, обслуживающего и аварийно-спасательного флота;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обеспечение развития портовой инфраструктуры на внутренних водных путях международного значения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1720" y="3429000"/>
            <a:ext cx="3488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Результаты решения задач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3933056"/>
            <a:ext cx="6192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в 2015 году ожидается поставка двух дизель-электрических ледоколов мощностью около 16 МВт;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обновление состава морского и речного транспорта составит 13 судов обеспечивающего и обслуживающего флота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продолжится реализация мероприятий по комплексной реконструкции объектов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Беломорско-Онежского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, Северо-Двинского, Волго-Балтийского, Волго-Донского, Азово-Донского, Енисейского бассейнов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ожидается завершение 1 этапа комплексного проекта реконструкции гидротехнических сооружений Камского бассейна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</a:endParaRPr>
          </a:p>
        </p:txBody>
      </p:sp>
      <p:pic>
        <p:nvPicPr>
          <p:cNvPr id="29" name="Рисунок 14" descr="DSC_03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8" y="1700808"/>
            <a:ext cx="2268760" cy="161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085184"/>
            <a:ext cx="2232248" cy="162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429000"/>
            <a:ext cx="216024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1268413"/>
            <a:ext cx="8748464" cy="8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Цель 2.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Повышение конкурентоспособности транспортной системы России и реализация транзитного потенциала страны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11113"/>
            <a:ext cx="8920163" cy="1509712"/>
            <a:chOff x="54521" y="22895"/>
            <a:chExt cx="8920039" cy="1509765"/>
          </a:xfrm>
        </p:grpSpPr>
        <p:pic>
          <p:nvPicPr>
            <p:cNvPr id="13328" name="Содержимое 4" descr="Шапка.JPG"/>
            <p:cNvPicPr>
              <a:picLocks noChangeAspect="1"/>
            </p:cNvPicPr>
            <p:nvPr/>
          </p:nvPicPr>
          <p:blipFill>
            <a:blip r:embed="rId3" cstate="print"/>
            <a:srcRect l="13223" t="8974" r="11194"/>
            <a:stretch>
              <a:fillRect/>
            </a:stretch>
          </p:blipFill>
          <p:spPr bwMode="auto">
            <a:xfrm>
              <a:off x="1835696" y="232443"/>
              <a:ext cx="7138864" cy="114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 descr="C:\Users\Катерина\Pictures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1" y="22895"/>
              <a:ext cx="3154936" cy="150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467544" y="2060847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Приоритетные задачи на 2015 год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Увеличение пропускной способности российских морских портов, строительство специализированных терминалов;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Выполнение мероприятий по развитию Северного морского пути, в том числе повышение безопасности судоходства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3501008"/>
            <a:ext cx="398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Результаты решения задач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7" y="3789041"/>
            <a:ext cx="6192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рирост производственной мощности российских морских портов в объеме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19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,5 млн. тонн в рамках государственной программы «Развитие транспортной системы»;</a:t>
            </a: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продолжится строительство многофункционального перегрузочного комплекса «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Бронка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», нового порта для перегрузки СПГ на полуострове Ямал в р-не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пос.Сабетта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, </a:t>
            </a: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объем перевалки грузов в российских морских портах достигнет 635 млн.тонн;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объем перевозок грузов по Северному морскому пути составит 4,7 млн.тонн;</a:t>
            </a:r>
            <a:endParaRPr lang="ru-RU" sz="1400" dirty="0" smtClean="0">
              <a:solidFill>
                <a:srgbClr val="C00000"/>
              </a:solidFill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уровень технической оснащенности Северному морскому пути составит 39%</a:t>
            </a:r>
            <a:endParaRPr lang="ru-RU" dirty="0"/>
          </a:p>
        </p:txBody>
      </p:sp>
      <p:pic>
        <p:nvPicPr>
          <p:cNvPr id="13" name="Рисунок 20" descr="E:\FOTO_RMP_2013\BER_2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560" descr="Сабетта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1268413"/>
            <a:ext cx="8820472" cy="10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Цель 3.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Повышение комплексной безопасности  и устойчивости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транспортной системы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11113"/>
            <a:ext cx="8920163" cy="1509712"/>
            <a:chOff x="54521" y="22895"/>
            <a:chExt cx="8920039" cy="1509765"/>
          </a:xfrm>
        </p:grpSpPr>
        <p:pic>
          <p:nvPicPr>
            <p:cNvPr id="13328" name="Содержимое 4" descr="Шапка.JPG"/>
            <p:cNvPicPr>
              <a:picLocks noChangeAspect="1"/>
            </p:cNvPicPr>
            <p:nvPr/>
          </p:nvPicPr>
          <p:blipFill>
            <a:blip r:embed="rId3" cstate="print"/>
            <a:srcRect l="13223" t="8974" r="11194"/>
            <a:stretch>
              <a:fillRect/>
            </a:stretch>
          </p:blipFill>
          <p:spPr bwMode="auto">
            <a:xfrm>
              <a:off x="1835696" y="232443"/>
              <a:ext cx="7138864" cy="114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 descr="C:\Users\Катерина\Pictures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1" y="22895"/>
              <a:ext cx="3154936" cy="150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395536" y="213285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Приоритетные задачи на 2015 год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обеспечение надежности и безопасности функционирования объектов инфраструктуры на морском и внутреннем водном транспорте;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обеспечение функционирования администраций речных бассейнов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712" y="3501008"/>
            <a:ext cx="294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Результаты решения задач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3861048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доля судоходных гидротехнических сооружений, подлежащих декларированию безопасности, имеющих неудовлетворительный и опасный уровень безопасности, составит 18%;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доля эксплуатируемых внутренних водных путей с освещаемой и отражательной обстановкой в 2015 г. составит 36,5%;</a:t>
            </a:r>
          </a:p>
          <a:p>
            <a:pPr marL="228600" indent="-2286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продолжатся работы по строительству СУДС Кандалакшского залива, работы по оснащению инженерно-техническими средствами обеспечения транспортной безопасности акватории морских портов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Варандей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, Онега;</a:t>
            </a:r>
          </a:p>
        </p:txBody>
      </p:sp>
      <p:pic>
        <p:nvPicPr>
          <p:cNvPr id="13" name="Picture 3" descr="C:\Documents and Settings\talalaevsv\Мои документы\Мои рисунки\Ким № 7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365104"/>
            <a:ext cx="2411760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060848"/>
            <a:ext cx="2304256" cy="185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1556792"/>
            <a:ext cx="8424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Цель 4.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Улучшение инвестиционного климата и развития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рыночных отношений на транспорте</a:t>
            </a: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11113"/>
            <a:ext cx="8920163" cy="1509712"/>
            <a:chOff x="54521" y="22895"/>
            <a:chExt cx="8920039" cy="1509765"/>
          </a:xfrm>
        </p:grpSpPr>
        <p:pic>
          <p:nvPicPr>
            <p:cNvPr id="13328" name="Содержимое 4" descr="Шапка.JPG"/>
            <p:cNvPicPr>
              <a:picLocks noChangeAspect="1"/>
            </p:cNvPicPr>
            <p:nvPr/>
          </p:nvPicPr>
          <p:blipFill>
            <a:blip r:embed="rId3" cstate="print"/>
            <a:srcRect l="13223" t="8974" r="11194"/>
            <a:stretch>
              <a:fillRect/>
            </a:stretch>
          </p:blipFill>
          <p:spPr bwMode="auto">
            <a:xfrm>
              <a:off x="1835696" y="232443"/>
              <a:ext cx="7138864" cy="114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 descr="C:\Users\Катерина\Pictures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1" y="22895"/>
              <a:ext cx="3154936" cy="150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323528" y="2262351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</a:rPr>
              <a:t>Приоритетные задачи на 2015 год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реализация проектов по развитию транспортной инфраструктуры с участием частных инвесторов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ea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поддержка субъектов малого и среднего предпринимательства на водном транспорте и снижение административного давления на бизнес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реализация плана мероприятий по совершенствованию правового положения подведомственных организаций, изменение организационно-правовых форм;</a:t>
            </a:r>
          </a:p>
        </p:txBody>
      </p:sp>
      <p:pic>
        <p:nvPicPr>
          <p:cNvPr id="13" name="Рисунок 12" descr="каравелл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4221088"/>
            <a:ext cx="226876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916832"/>
            <a:ext cx="22322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DC1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3168352" cy="18002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96753"/>
            <a:ext cx="9144000" cy="1008111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«МОРСКОЙ ТРАНСПОРТ» </a:t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ЦЕЛЕВОЙ ПРОГРАММЫ </a:t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РОССИИ (2010 - 2020 ГОДЫ)» 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4" descr="Шап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1214438"/>
          </a:xfrm>
          <a:prstGeom prst="rect">
            <a:avLst/>
          </a:prstGeom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79512" y="2348880"/>
            <a:ext cx="4464496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Цели подпрограммы:</a:t>
            </a:r>
          </a:p>
          <a:p>
            <a:endParaRPr lang="ru-RU" altLang="ru-RU" sz="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altLang="ru-RU" sz="1200" b="1" dirty="0" smtClean="0">
                <a:solidFill>
                  <a:srgbClr val="2E6292"/>
                </a:solidFill>
              </a:rPr>
              <a:t>- </a:t>
            </a:r>
            <a:r>
              <a:rPr lang="ru-RU" altLang="ru-RU" sz="1050" b="1" dirty="0" smtClean="0">
                <a:solidFill>
                  <a:srgbClr val="2E6292"/>
                </a:solidFill>
              </a:rPr>
              <a:t>повышение доступности услуг транспортного комплекса для населения;</a:t>
            </a:r>
          </a:p>
          <a:p>
            <a:r>
              <a:rPr lang="ru-RU" altLang="ru-RU" sz="1050" b="1" dirty="0" smtClean="0">
                <a:solidFill>
                  <a:srgbClr val="2E6292"/>
                </a:solidFill>
              </a:rPr>
              <a:t>- повышение конкурентоспособности транспортной системы Российской Федерации и реализация транзитного потенциала страны;</a:t>
            </a:r>
          </a:p>
          <a:p>
            <a:r>
              <a:rPr lang="ru-RU" altLang="ru-RU" sz="1050" b="1" dirty="0" smtClean="0">
                <a:solidFill>
                  <a:srgbClr val="2E6292"/>
                </a:solidFill>
              </a:rPr>
              <a:t>- повышение безопасности и устойчивости транспортной системы</a:t>
            </a:r>
            <a:endParaRPr lang="ru-RU" altLang="ru-RU" sz="10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293096"/>
            <a:ext cx="8712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355600"/>
            <a:r>
              <a:rPr lang="ru-RU" altLang="ru-RU" sz="15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			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В рамках подпрограммы на морском транспорте за 2014 год:</a:t>
            </a:r>
          </a:p>
          <a:p>
            <a:pPr marL="177800" indent="355600"/>
            <a:endParaRPr lang="ru-RU" altLang="ru-RU" sz="5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378200" lvl="7" indent="355600" algn="just">
              <a:buFontTx/>
              <a:buChar char="-"/>
            </a:pPr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введено в эксплуатацию многофункциональное аварийно-спасательное судно мощностью 7 МВт «Балтика»</a:t>
            </a:r>
          </a:p>
          <a:p>
            <a:pPr marL="3378200" lvl="7" indent="355600" algn="just">
              <a:buFontTx/>
              <a:buChar char="-"/>
            </a:pPr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выполнены работы по оснащению транспортной инфраструктуры инженерно-техническими средствами обеспечения транспортной безопасности объектов акваторий морских портов: Тамань, Темрюк, Находка, </a:t>
            </a:r>
            <a:r>
              <a:rPr lang="ru-RU" altLang="ru-RU" sz="1050" b="1" dirty="0" err="1" smtClean="0">
                <a:solidFill>
                  <a:srgbClr val="2E6292"/>
                </a:solidFill>
                <a:latin typeface="Arial" charset="0"/>
              </a:rPr>
              <a:t>Де-Кастри</a:t>
            </a:r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, Николаевск-на-Амуре, Советская гавань, Приморск, Санкт-Петербург, Магадан, Петропавловск-Камчатский</a:t>
            </a:r>
          </a:p>
          <a:p>
            <a:pPr marL="3378200" lvl="7" indent="355600" algn="just">
              <a:buFontTx/>
              <a:buChar char="-"/>
            </a:pPr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оснащены объектами безопасности мореплавания: </a:t>
            </a:r>
          </a:p>
          <a:p>
            <a:pPr marL="177800" indent="355600"/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				  система управления движением судов порта Приморск,  морские районы А1 и А2 на подходах к портам Архангельск и Ванино</a:t>
            </a:r>
          </a:p>
          <a:p>
            <a:pPr marL="177800" indent="355600" algn="just"/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- осуществлена реконструкция Пирса дальних линий и </a:t>
            </a:r>
            <a:r>
              <a:rPr lang="ru-RU" altLang="ru-RU" sz="1050" b="1" dirty="0" err="1" smtClean="0">
                <a:solidFill>
                  <a:srgbClr val="2E6292"/>
                </a:solidFill>
                <a:latin typeface="Arial" charset="0"/>
              </a:rPr>
              <a:t>берегоукрепления</a:t>
            </a:r>
            <a:r>
              <a:rPr lang="ru-RU" altLang="ru-RU" sz="1050" b="1" dirty="0" smtClean="0">
                <a:solidFill>
                  <a:srgbClr val="2E6292"/>
                </a:solidFill>
                <a:latin typeface="Arial" charset="0"/>
              </a:rPr>
              <a:t> пассажирского района Мурманского морского порта</a:t>
            </a:r>
            <a:endParaRPr lang="ru-RU" sz="1050" dirty="0" smtClean="0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-4861048" y="3789040"/>
            <a:ext cx="8426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44008" y="2204864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266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96753"/>
            <a:ext cx="9144000" cy="1008111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«ВНУТРЕННИЙ ВОДНЫЙ ТРАНСПОРТ» </a:t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ЦЕЛЕВОЙ ПРОГРАММЫ </a:t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РОССИИ (2010 - 2020 ГОДЫ)» 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4" descr="Шап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214438"/>
          </a:xfrm>
          <a:prstGeom prst="rect">
            <a:avLst/>
          </a:prstGeom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79512" y="2060848"/>
            <a:ext cx="568863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Цели подпрограммы:</a:t>
            </a:r>
          </a:p>
          <a:p>
            <a:r>
              <a:rPr lang="ru-RU" altLang="ru-RU" sz="800" b="1" dirty="0" smtClean="0">
                <a:solidFill>
                  <a:srgbClr val="2E6292"/>
                </a:solidFill>
              </a:rPr>
              <a:t>- </a:t>
            </a:r>
            <a:r>
              <a:rPr lang="ru-RU" altLang="ru-RU" sz="1000" b="1" dirty="0" smtClean="0">
                <a:solidFill>
                  <a:srgbClr val="2E6292"/>
                </a:solidFill>
              </a:rPr>
              <a:t>развитие современной и эффективной транспортной инфраструктуры, обеспечивающей ускорение товародвижения и снижение транспортных издержек в экономике;</a:t>
            </a:r>
          </a:p>
          <a:p>
            <a:r>
              <a:rPr lang="ru-RU" altLang="ru-RU" sz="1000" b="1" dirty="0" smtClean="0">
                <a:solidFill>
                  <a:srgbClr val="2E6292"/>
                </a:solidFill>
              </a:rPr>
              <a:t>- повышение конкурентоспособности транспортной системы Российской Федерации и реализация транзитного потенциала страны;</a:t>
            </a:r>
          </a:p>
          <a:p>
            <a:r>
              <a:rPr lang="ru-RU" altLang="ru-RU" sz="1000" b="1" dirty="0" smtClean="0">
                <a:solidFill>
                  <a:srgbClr val="2E6292"/>
                </a:solidFill>
              </a:rPr>
              <a:t>- повышение комплексной безопасности и устойчивости транспортной системы Российской Федерации.</a:t>
            </a:r>
          </a:p>
          <a:p>
            <a:r>
              <a:rPr lang="ru-RU" alt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Задачи подпрограммы:</a:t>
            </a:r>
          </a:p>
          <a:p>
            <a:pPr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</a:rPr>
              <a:t>устранение участков, ограничивающих пропускную способность Единой глубоководной системы европейской части Российской Федерации; </a:t>
            </a:r>
          </a:p>
          <a:p>
            <a:pPr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</a:rPr>
              <a:t> повышение конкурентоспособности внутреннего водного транспорта на основе обновления транспортного флота;</a:t>
            </a:r>
          </a:p>
          <a:p>
            <a:r>
              <a:rPr lang="ru-RU" altLang="ru-RU" sz="1000" b="1" dirty="0" smtClean="0">
                <a:solidFill>
                  <a:srgbClr val="2E6292"/>
                </a:solidFill>
              </a:rPr>
              <a:t>- обеспечение надежности объектов инфраструктуры и безопасности судоходства на внутренних водных путях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09120"/>
            <a:ext cx="9144000" cy="239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eaLnBrk="0" hangingPunct="0"/>
            <a:r>
              <a:rPr lang="ru-RU" altLang="ru-RU" sz="15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 рамках подпрограммы на внутреннем водном транспорте за 2014 год: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построено и принято в эксплуатацию 17 единиц обслуживающего флота и завершена модернизация двух судов в рамках мероприятий «Обновление обслуживающего флота»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реконструкции затворов наполнения-опорожнения Чайковского шлюза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реконструкции комплекса пришлюзовых и 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межшлюзовых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причальных сооружений 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Вытегорского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района гидросооружений и судоходства ГБУ «Волго-Балт»;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строительству второй нитки 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Нижне-Свирского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гидроузла. Этап 1. Первоочередные объекты строительства. Грузовой причал (включая подходы и акваторию причала); 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строительству второй нитки 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Нижне-Свирского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гидроузла. Этап 2. Первоочередные объекты строительства. Автомобильные дороги.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креплению берегов водораздельного канала «Волго-Балтийского водного пути» (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Вытегорский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</a:t>
            </a:r>
            <a:r>
              <a:rPr lang="ru-RU" altLang="ru-RU" sz="1000" b="1" dirty="0" err="1" smtClean="0">
                <a:solidFill>
                  <a:srgbClr val="2E6292"/>
                </a:solidFill>
                <a:latin typeface="Arial" charset="0"/>
              </a:rPr>
              <a:t>р-он</a:t>
            </a: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, Вологодская обл.)</a:t>
            </a:r>
          </a:p>
          <a:p>
            <a:pPr marL="177800" indent="355600" eaLnBrk="0" hangingPunct="0">
              <a:buFontTx/>
              <a:buChar char="-"/>
            </a:pPr>
            <a:r>
              <a:rPr lang="ru-RU" altLang="ru-RU" sz="1000" b="1" dirty="0" smtClean="0">
                <a:solidFill>
                  <a:srgbClr val="2E6292"/>
                </a:solidFill>
                <a:latin typeface="Arial" charset="0"/>
              </a:rPr>
              <a:t> выполнены работы по реконструкции Городецкого гидроузла. Рабочие и ремонтные затворы водопроводных галерей нижней головы шлюзов №13-16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-4861048" y="3789040"/>
            <a:ext cx="8426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580112" y="2204864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8266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651</Words>
  <Application>Microsoft Office PowerPoint</Application>
  <PresentationFormat>Экран (4:3)</PresentationFormat>
  <Paragraphs>91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ПОДПРОГРАММА «МОРСКОЙ ТРАНСПОРТ»  ФЕДЕРАЛЬНОЙ ЦЕЛЕВОЙ ПРОГРАММЫ  «РАЗВИТИЕ ТРАНСПОРТНОЙ СИСТЕМЫ РОССИИ (2010 - 2020 ГОДЫ)» </vt:lpstr>
      <vt:lpstr>ПОДПРОГРАММА «ВНУТРЕННИЙ ВОДНЫЙ ТРАНСПОРТ»  ФЕДЕРАЛЬНОЙ ЦЕЛЕВОЙ ПРОГРАММЫ  «РАЗВИТИЕ ТРАНСПОРТНОЙ СИСТЕМЫ РОССИИ (2010 - 2020 ГОДЫ)»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2013-02-27T05:23:12Z</dcterms:created>
  <dcterms:modified xsi:type="dcterms:W3CDTF">2015-06-08T12:23:07Z</dcterms:modified>
</cp:coreProperties>
</file>