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charts/style2.xml" ContentType="application/vnd.ms-office.chart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charts/colors6.xml" ContentType="application/vnd.ms-office.chartcolor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olors4.xml" ContentType="application/vnd.ms-office.chartcolorstyle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charts/colors2.xml" ContentType="application/vnd.ms-office.chartcolorstyl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olors1.xml" ContentType="application/vnd.ms-office.chartcolorstyle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style7.xml" ContentType="application/vnd.ms-office.chartstyle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style6.xml" ContentType="application/vnd.ms-office.chartstyle+xml"/>
  <Override PartName="/ppt/charts/style5.xml" ContentType="application/vnd.ms-office.chart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charts/style3.xml" ContentType="application/vnd.ms-office.chartstyle+xml"/>
  <Override PartName="/ppt/charts/style4.xml" ContentType="application/vnd.ms-office.chartstyle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charts/style1.xml" ContentType="application/vnd.ms-office.chart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charts/colors7.xml" ContentType="application/vnd.ms-office.chartcolor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charts/colors5.xml" ContentType="application/vnd.ms-office.chartcolorstyl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charts/colors3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4" r:id="rId3"/>
    <p:sldId id="263" r:id="rId4"/>
    <p:sldId id="262" r:id="rId5"/>
    <p:sldId id="257" r:id="rId6"/>
    <p:sldId id="258" r:id="rId7"/>
    <p:sldId id="260" r:id="rId8"/>
    <p:sldId id="261" r:id="rId9"/>
    <p:sldId id="265" r:id="rId10"/>
  </p:sldIdLst>
  <p:sldSz cx="12192000" cy="6858000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Корлыханов Дмитрий Викторович" initials="КДВ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6699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-90" y="-2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&#1044;&#1080;&#1072;&#1075;&#1088;&#1072;&#1084;&#1084;&#1072;%20&#1074;%20Microsoft%20Office%20PowerPoint" TargetMode="External"/><Relationship Id="rId1" Type="http://schemas.openxmlformats.org/officeDocument/2006/relationships/image" Target="../media/image2.jpeg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image" Target="../media/image3.jpeg"/><Relationship Id="rId6" Type="http://schemas.microsoft.com/office/2011/relationships/chartStyle" Target="style2.xml"/><Relationship Id="rId5" Type="http://schemas.microsoft.com/office/2011/relationships/chartColorStyle" Target="colors2.xml"/><Relationship Id="rId4" Type="http://schemas.openxmlformats.org/officeDocument/2006/relationships/package" Target="../embeddings/_____Microsoft_Office_Excel2.xlsx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ColorStyle" Target="colors3.xml"/><Relationship Id="rId2" Type="http://schemas.openxmlformats.org/officeDocument/2006/relationships/package" Target="../embeddings/_____Microsoft_Office_Excel3.xlsx"/><Relationship Id="rId1" Type="http://schemas.openxmlformats.org/officeDocument/2006/relationships/image" Target="../media/image5.jpeg"/><Relationship Id="rId4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package" Target="../embeddings/_____Microsoft_Office_Excel4.xlsx"/></Relationships>
</file>

<file path=ppt/charts/_rels/chart6.xml.rels><?xml version="1.0" encoding="UTF-8" standalone="yes"?>
<Relationships xmlns="http://schemas.openxmlformats.org/package/2006/relationships"><Relationship Id="rId3" Type="http://schemas.microsoft.com/office/2011/relationships/chartStyle" Target="style5.xml"/><Relationship Id="rId2" Type="http://schemas.microsoft.com/office/2011/relationships/chartColorStyle" Target="colors5.xml"/><Relationship Id="rId1" Type="http://schemas.openxmlformats.org/officeDocument/2006/relationships/package" Target="../embeddings/_____Microsoft_Office_Excel5.xlsx"/></Relationships>
</file>

<file path=ppt/charts/_rels/chart7.xml.rels><?xml version="1.0" encoding="UTF-8" standalone="yes"?>
<Relationships xmlns="http://schemas.openxmlformats.org/package/2006/relationships"><Relationship Id="rId3" Type="http://schemas.microsoft.com/office/2011/relationships/chartColorStyle" Target="colors6.xml"/><Relationship Id="rId2" Type="http://schemas.openxmlformats.org/officeDocument/2006/relationships/package" Target="../embeddings/_____Microsoft_Office_Excel6.xlsx"/><Relationship Id="rId1" Type="http://schemas.openxmlformats.org/officeDocument/2006/relationships/image" Target="../media/image5.jpeg"/><Relationship Id="rId4" Type="http://schemas.microsoft.com/office/2011/relationships/chartStyle" Target="style6.xml"/></Relationships>
</file>

<file path=ppt/charts/_rels/chart8.xml.rels><?xml version="1.0" encoding="UTF-8" standalone="yes"?>
<Relationships xmlns="http://schemas.openxmlformats.org/package/2006/relationships"><Relationship Id="rId3" Type="http://schemas.microsoft.com/office/2011/relationships/chartStyle" Target="style7.xml"/><Relationship Id="rId2" Type="http://schemas.microsoft.com/office/2011/relationships/chartColorStyle" Target="colors7.xml"/><Relationship Id="rId1" Type="http://schemas.openxmlformats.org/officeDocument/2006/relationships/package" Target="../embeddings/_____Microsoft_Office_Excel7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Office_Excel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 rot="0" vert="horz"/>
          <a:lstStyle/>
          <a:p>
            <a:pPr>
              <a:defRPr sz="2000"/>
            </a:pPr>
            <a:r>
              <a:rPr lang="ru-RU" sz="2000" dirty="0" smtClean="0"/>
              <a:t>КОЛИЧЕСТВО ПОСТУПИВШИХ  </a:t>
            </a:r>
            <a:r>
              <a:rPr lang="ru-RU" sz="2000" dirty="0"/>
              <a:t>ОБРАЩЕНИЙ ОТ ГРАЖДАН</a:t>
            </a:r>
          </a:p>
        </c:rich>
      </c:tx>
      <c:layout>
        <c:manualLayout>
          <c:xMode val="edge"/>
          <c:yMode val="edge"/>
          <c:x val="0.20895563642315426"/>
          <c:y val="2.9373777658620828E-2"/>
        </c:manualLayout>
      </c:layout>
      <c:spPr>
        <a:noFill/>
        <a:ln>
          <a:noFill/>
        </a:ln>
        <a:effectLst/>
      </c:spPr>
    </c:title>
    <c:plotArea>
      <c:layout>
        <c:manualLayout>
          <c:layoutTarget val="inner"/>
          <c:xMode val="edge"/>
          <c:yMode val="edge"/>
          <c:x val="6.5411540354330736E-2"/>
          <c:y val="0.11191409287934523"/>
          <c:w val="0.93458845964566928"/>
          <c:h val="0.79892391550603903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/>
          </c:spPr>
          <c:dPt>
            <c:idx val="0"/>
            <c:spPr>
              <a:solidFill>
                <a:srgbClr val="0070C0"/>
              </a:solidFill>
              <a:ln>
                <a:noFill/>
              </a:ln>
              <a:effectLst/>
            </c:spPr>
          </c:dPt>
          <c:dPt>
            <c:idx val="1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/>
            </c:spPr>
          </c:dPt>
          <c:dLbls>
            <c:dLbl>
              <c:idx val="0"/>
              <c:layout>
                <c:manualLayout>
                  <c:x val="1.1471649083880427E-3"/>
                  <c:y val="-2.4478148048850682E-2"/>
                </c:manualLayout>
              </c:layout>
              <c:showVal val="1"/>
            </c:dLbl>
            <c:dLbl>
              <c:idx val="1"/>
              <c:layout>
                <c:manualLayout>
                  <c:x val="0"/>
                  <c:y val="-3.9165036878161079E-2"/>
                </c:manualLayout>
              </c:layout>
              <c:showVal val="1"/>
            </c:dLbl>
            <c:txPr>
              <a:bodyPr/>
              <a:lstStyle/>
              <a:p>
                <a:pPr>
                  <a:defRPr sz="2000" b="1"/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2018 г.</c:v>
                </c:pt>
                <c:pt idx="1">
                  <c:v>2019 г.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1170</c:v>
                </c:pt>
                <c:pt idx="1">
                  <c:v>1351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F05-4411-9652-CC9452668D30}"/>
            </c:ext>
          </c:extLst>
        </c:ser>
        <c:axId val="79316096"/>
        <c:axId val="79317632"/>
      </c:barChart>
      <c:catAx>
        <c:axId val="79316096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 sz="2000"/>
            </a:pPr>
            <a:endParaRPr lang="ru-RU"/>
          </a:p>
        </c:txPr>
        <c:crossAx val="79317632"/>
        <c:crossesAt val="0"/>
        <c:auto val="1"/>
        <c:lblAlgn val="ctr"/>
        <c:lblOffset val="100"/>
      </c:catAx>
      <c:valAx>
        <c:axId val="79317632"/>
        <c:scaling>
          <c:orientation val="minMax"/>
          <c:max val="1600"/>
          <c:min val="0"/>
        </c:scaling>
        <c:axPos val="l"/>
        <c:majorGridlines>
          <c:spPr>
            <a:ln w="9525" cap="flat" cmpd="sng" algn="ctr">
              <a:solidFill>
                <a:schemeClr val="accent3">
                  <a:lumMod val="60000"/>
                  <a:lumOff val="4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79316096"/>
        <c:crosses val="autoZero"/>
        <c:crossBetween val="between"/>
      </c:valAx>
      <c:spPr>
        <a:solidFill>
          <a:schemeClr val="accent5">
            <a:lumMod val="60000"/>
            <a:lumOff val="40000"/>
          </a:schemeClr>
        </a:solidFill>
        <a:ln>
          <a:noFill/>
        </a:ln>
        <a:effectLst/>
      </c:spPr>
    </c:plotArea>
    <c:plotVisOnly val="1"/>
    <c:dispBlanksAs val="gap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otX val="0"/>
      <c:rotY val="0"/>
      <c:depthPercent val="100"/>
      <c:rAngAx val="1"/>
    </c:view3D>
    <c:sideWall>
      <c:spPr>
        <a:solidFill>
          <a:srgbClr val="5B9BD5">
            <a:lumMod val="60000"/>
            <a:lumOff val="40000"/>
          </a:srgbClr>
        </a:solidFill>
        <a:ln>
          <a:solidFill>
            <a:schemeClr val="tx1">
              <a:lumMod val="50000"/>
              <a:lumOff val="50000"/>
            </a:schemeClr>
          </a:solidFill>
        </a:ln>
      </c:spPr>
    </c:sideWall>
    <c:backWall>
      <c:spPr>
        <a:solidFill>
          <a:srgbClr val="5B9BD5">
            <a:lumMod val="60000"/>
            <a:lumOff val="40000"/>
          </a:srgbClr>
        </a:solidFill>
        <a:ln>
          <a:solidFill>
            <a:schemeClr val="tx1">
              <a:lumMod val="50000"/>
              <a:lumOff val="50000"/>
            </a:schemeClr>
          </a:solidFill>
        </a:ln>
      </c:spPr>
    </c:backWall>
    <c:plotArea>
      <c:layout>
        <c:manualLayout>
          <c:layoutTarget val="inner"/>
          <c:xMode val="edge"/>
          <c:yMode val="edge"/>
          <c:x val="9.8018372703412265E-2"/>
          <c:y val="5.1400554097404488E-2"/>
          <c:w val="0.87142607174103237"/>
          <c:h val="0.83588581510885884"/>
        </c:manualLayout>
      </c:layout>
      <c:bar3DChart>
        <c:barDir val="col"/>
        <c:grouping val="clustered"/>
        <c:ser>
          <c:idx val="0"/>
          <c:order val="0"/>
          <c:spPr>
            <a:blipFill>
              <a:blip xmlns:r="http://schemas.openxmlformats.org/officeDocument/2006/relationships" r:embed="rId1"/>
              <a:tile tx="0" ty="0" sx="100000" sy="100000" flip="none" algn="tl"/>
            </a:blipFill>
          </c:spPr>
          <c:dLbls>
            <c:dLbl>
              <c:idx val="0"/>
              <c:layout>
                <c:manualLayout>
                  <c:x val="5.1752816309658686E-4"/>
                  <c:y val="-1.9129526632519288E-2"/>
                </c:manualLayout>
              </c:layout>
              <c:showVal val="1"/>
            </c:dLbl>
            <c:dLbl>
              <c:idx val="1"/>
              <c:layout>
                <c:manualLayout>
                  <c:x val="-1.1286859566914414E-4"/>
                  <c:y val="-1.6372220095927564E-2"/>
                </c:manualLayout>
              </c:layout>
              <c:showVal val="1"/>
            </c:dLbl>
            <c:dLbl>
              <c:idx val="2"/>
              <c:layout>
                <c:manualLayout>
                  <c:x val="1.050630726569598E-3"/>
                  <c:y val="-1.7059714497438951E-2"/>
                </c:manualLayout>
              </c:layout>
              <c:showVal val="1"/>
            </c:dLbl>
            <c:dLbl>
              <c:idx val="3"/>
              <c:layout>
                <c:manualLayout>
                  <c:x val="-9.5333653127687757E-4"/>
                  <c:y val="-1.4646053370900889E-2"/>
                </c:manualLayout>
              </c:layout>
              <c:showVal val="1"/>
            </c:dLbl>
            <c:dLbl>
              <c:idx val="4"/>
              <c:layout>
                <c:manualLayout>
                  <c:x val="4.8641600799168294E-3"/>
                  <c:y val="-3.3088289183312844E-2"/>
                </c:manualLayout>
              </c:layout>
              <c:showVal val="1"/>
            </c:dLbl>
            <c:dLbl>
              <c:idx val="5"/>
              <c:layout>
                <c:manualLayout>
                  <c:x val="3.3776293710470816E-3"/>
                  <c:y val="-2.0160870025488394E-2"/>
                </c:manualLayout>
              </c:layout>
              <c:showVal val="1"/>
            </c:dLbl>
            <c:dLbl>
              <c:idx val="6"/>
              <c:layout>
                <c:manualLayout>
                  <c:x val="-7.4326535443479001E-4"/>
                  <c:y val="-1.4989902362358616E-2"/>
                </c:manualLayout>
              </c:layout>
              <c:showVal val="1"/>
            </c:dLbl>
            <c:dLbl>
              <c:idx val="7"/>
              <c:layout>
                <c:manualLayout>
                  <c:x val="2.003967257846562E-3"/>
                  <c:y val="-2.3089999267106955E-2"/>
                </c:manualLayout>
              </c:layout>
              <c:showVal val="1"/>
            </c:dLbl>
            <c:dLbl>
              <c:idx val="8"/>
              <c:layout>
                <c:manualLayout>
                  <c:x val="3.3776293710470816E-3"/>
                  <c:y val="-2.0848568008403848E-2"/>
                </c:manualLayout>
              </c:layout>
              <c:showVal val="1"/>
            </c:dLbl>
            <c:dLbl>
              <c:idx val="9"/>
              <c:layout>
                <c:manualLayout>
                  <c:x val="1.2607935175314611E-3"/>
                  <c:y val="-2.2058859455541896E-2"/>
                </c:manualLayout>
              </c:layout>
              <c:showVal val="1"/>
            </c:dLbl>
            <c:txPr>
              <a:bodyPr/>
              <a:lstStyle/>
              <a:p>
                <a:pPr>
                  <a:defRPr sz="2000" b="1"/>
                </a:pPr>
                <a:endParaRPr lang="ru-RU"/>
              </a:p>
            </c:txPr>
            <c:showVal val="1"/>
          </c:dLbls>
          <c:cat>
            <c:strRef>
              <c:f>'[Диаграмма в Microsoft Office PowerPoint]Лист1'!$A$2:$A$11</c:f>
              <c:strCache>
                <c:ptCount val="10"/>
                <c:pt idx="0">
                  <c:v>2010 г.</c:v>
                </c:pt>
                <c:pt idx="1">
                  <c:v>2011 г. </c:v>
                </c:pt>
                <c:pt idx="2">
                  <c:v>2012 г. </c:v>
                </c:pt>
                <c:pt idx="3">
                  <c:v>2013 г. </c:v>
                </c:pt>
                <c:pt idx="4">
                  <c:v>2014 г.</c:v>
                </c:pt>
                <c:pt idx="5">
                  <c:v>2015 г. </c:v>
                </c:pt>
                <c:pt idx="6">
                  <c:v>2016 г.</c:v>
                </c:pt>
                <c:pt idx="7">
                  <c:v>2017 г.</c:v>
                </c:pt>
                <c:pt idx="8">
                  <c:v>2018 г.</c:v>
                </c:pt>
                <c:pt idx="9">
                  <c:v>2019 г.</c:v>
                </c:pt>
              </c:strCache>
            </c:strRef>
          </c:cat>
          <c:val>
            <c:numRef>
              <c:f>'[Диаграмма в Microsoft Office PowerPoint]Лист1'!$B$2:$B$11</c:f>
              <c:numCache>
                <c:formatCode>General</c:formatCode>
                <c:ptCount val="10"/>
                <c:pt idx="0">
                  <c:v>344</c:v>
                </c:pt>
                <c:pt idx="1">
                  <c:v>565</c:v>
                </c:pt>
                <c:pt idx="2">
                  <c:v>885</c:v>
                </c:pt>
                <c:pt idx="3">
                  <c:v>1047</c:v>
                </c:pt>
                <c:pt idx="4">
                  <c:v>1201</c:v>
                </c:pt>
                <c:pt idx="5">
                  <c:v>986</c:v>
                </c:pt>
                <c:pt idx="6">
                  <c:v>1030</c:v>
                </c:pt>
                <c:pt idx="7">
                  <c:v>1130</c:v>
                </c:pt>
                <c:pt idx="8">
                  <c:v>1170</c:v>
                </c:pt>
                <c:pt idx="9">
                  <c:v>1351</c:v>
                </c:pt>
              </c:numCache>
            </c:numRef>
          </c:val>
        </c:ser>
        <c:dLbls>
          <c:showVal val="1"/>
        </c:dLbls>
        <c:gapWidth val="75"/>
        <c:shape val="cylinder"/>
        <c:axId val="57190656"/>
        <c:axId val="78221312"/>
        <c:axId val="0"/>
      </c:bar3DChart>
      <c:catAx>
        <c:axId val="57190656"/>
        <c:scaling>
          <c:orientation val="minMax"/>
        </c:scaling>
        <c:axPos val="b"/>
        <c:majorGridlines>
          <c:spPr>
            <a:ln>
              <a:solidFill>
                <a:schemeClr val="bg2">
                  <a:lumMod val="50000"/>
                </a:schemeClr>
              </a:solidFill>
            </a:ln>
          </c:spPr>
        </c:majorGridlines>
        <c:majorTickMark val="none"/>
        <c:tickLblPos val="nextTo"/>
        <c:spPr>
          <a:ln>
            <a:solidFill>
              <a:schemeClr val="bg2">
                <a:lumMod val="75000"/>
              </a:schemeClr>
            </a:solidFill>
          </a:ln>
        </c:spPr>
        <c:txPr>
          <a:bodyPr/>
          <a:lstStyle/>
          <a:p>
            <a:pPr>
              <a:defRPr sz="2000"/>
            </a:pPr>
            <a:endParaRPr lang="ru-RU"/>
          </a:p>
        </c:txPr>
        <c:crossAx val="78221312"/>
        <c:crosses val="autoZero"/>
        <c:auto val="1"/>
        <c:lblAlgn val="ctr"/>
        <c:lblOffset val="100"/>
      </c:catAx>
      <c:valAx>
        <c:axId val="78221312"/>
        <c:scaling>
          <c:orientation val="minMax"/>
          <c:max val="1600"/>
        </c:scaling>
        <c:axPos val="l"/>
        <c:numFmt formatCode="General" sourceLinked="1"/>
        <c:maj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57190656"/>
        <c:crosses val="autoZero"/>
        <c:crossBetween val="between"/>
      </c:valAx>
    </c:plotArea>
    <c:plotVisOnly val="1"/>
  </c:chart>
  <c:spPr>
    <a:ln>
      <a:noFill/>
    </a:ln>
  </c:spPr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62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sz="2000" b="1" i="0" baseline="0" dirty="0">
                <a:solidFill>
                  <a:schemeClr val="tx1"/>
                </a:solidFill>
                <a:effectLst/>
              </a:rPr>
              <a:t>ИСТОЧНИКИ </a:t>
            </a:r>
            <a:r>
              <a:rPr lang="ru-RU" sz="2000" b="1" i="0" baseline="0" dirty="0" smtClean="0">
                <a:solidFill>
                  <a:schemeClr val="tx1"/>
                </a:solidFill>
                <a:effectLst/>
              </a:rPr>
              <a:t> ПОСТУПЛЕНИЯ ОБРАЩЕНИЙ </a:t>
            </a:r>
            <a:r>
              <a:rPr lang="ru-RU" sz="2000" b="1" i="0" baseline="0" dirty="0">
                <a:solidFill>
                  <a:schemeClr val="tx1"/>
                </a:solidFill>
                <a:effectLst/>
              </a:rPr>
              <a:t>ГРАЖДАН</a:t>
            </a:r>
            <a:endParaRPr lang="ru-RU" sz="2000" b="1" dirty="0">
              <a:solidFill>
                <a:schemeClr val="tx1"/>
              </a:solidFill>
              <a:effectLst/>
            </a:endParaRPr>
          </a:p>
        </c:rich>
      </c:tx>
      <c:layout>
        <c:manualLayout>
          <c:xMode val="edge"/>
          <c:yMode val="edge"/>
          <c:x val="0.27994149154464454"/>
          <c:y val="1.6376939688556413E-2"/>
        </c:manualLayout>
      </c:layout>
      <c:spPr>
        <a:noFill/>
        <a:ln>
          <a:noFill/>
        </a:ln>
        <a:effectLst/>
      </c:spPr>
    </c:title>
    <c:view3D>
      <c:rotX val="0"/>
      <c:rotY val="0"/>
      <c:depthPercent val="100"/>
      <c:perspective val="0"/>
    </c:view3D>
    <c:floor>
      <c:spPr>
        <a:noFill/>
        <a:ln>
          <a:noFill/>
        </a:ln>
        <a:effectLst/>
        <a:sp3d/>
      </c:spPr>
    </c:floor>
    <c:sideWall>
      <c:spPr>
        <a:solidFill>
          <a:schemeClr val="accent5">
            <a:lumMod val="60000"/>
            <a:lumOff val="40000"/>
          </a:schemeClr>
        </a:solidFill>
        <a:ln>
          <a:noFill/>
        </a:ln>
        <a:effectLst/>
        <a:sp3d/>
      </c:spPr>
    </c:sideWall>
    <c:backWall>
      <c:spPr>
        <a:solidFill>
          <a:schemeClr val="accent5">
            <a:lumMod val="60000"/>
            <a:lumOff val="40000"/>
          </a:schemeClr>
        </a:solidFill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7187500000000001E-2"/>
          <c:y val="0.10014843133929401"/>
          <c:w val="0.96562500000000051"/>
          <c:h val="0.7196363976601633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explosion val="5"/>
            <c:spPr>
              <a:blipFill>
                <a:blip xmlns:r="http://schemas.openxmlformats.org/officeDocument/2006/relationships" r:embed="rId1"/>
                <a:tile tx="0" ty="0" sx="100000" sy="100000" flip="none" algn="tl"/>
              </a:blip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EA4A-4333-91FE-067E16D6116A}"/>
              </c:ext>
            </c:extLst>
          </c:dPt>
          <c:dPt>
            <c:idx val="1"/>
            <c:explosion val="5"/>
            <c:spPr>
              <a:blipFill>
                <a:blip xmlns:r="http://schemas.openxmlformats.org/officeDocument/2006/relationships" r:embed="rId2"/>
                <a:tile tx="0" ty="0" sx="100000" sy="100000" flip="none" algn="tl"/>
              </a:blip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EA4A-4333-91FE-067E16D6116A}"/>
              </c:ext>
            </c:extLst>
          </c:dPt>
          <c:dPt>
            <c:idx val="2"/>
            <c:explosion val="5"/>
            <c:spPr>
              <a:blipFill>
                <a:blip xmlns:r="http://schemas.openxmlformats.org/officeDocument/2006/relationships" r:embed="rId3"/>
                <a:tile tx="0" ty="0" sx="100000" sy="100000" flip="none" algn="tl"/>
              </a:blip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EA4A-4333-91FE-067E16D6116A}"/>
              </c:ext>
            </c:extLst>
          </c:dPt>
          <c:dLbls>
            <c:dLbl>
              <c:idx val="0"/>
              <c:layout>
                <c:manualLayout>
                  <c:x val="-2.6932854778764499E-4"/>
                  <c:y val="-3.3246649111137436E-2"/>
                </c:manualLayout>
              </c:layout>
              <c:showVal val="1"/>
            </c:dLbl>
            <c:dLbl>
              <c:idx val="1"/>
              <c:layout>
                <c:manualLayout>
                  <c:x val="3.531668524810318E-3"/>
                  <c:y val="-2.8076940599743055E-2"/>
                </c:manualLayout>
              </c:layout>
              <c:showVal val="1"/>
            </c:dLbl>
            <c:dLbl>
              <c:idx val="2"/>
              <c:layout>
                <c:manualLayout>
                  <c:x val="-6.3957269935551874E-4"/>
                  <c:y val="-1.0922758708666306E-2"/>
                </c:manualLayout>
              </c:layout>
              <c:showVal val="1"/>
            </c:dLbl>
            <c:txPr>
              <a:bodyPr/>
              <a:lstStyle/>
              <a:p>
                <a:pPr>
                  <a:defRPr sz="2000" b="1"/>
                </a:pPr>
                <a:endParaRPr lang="ru-RU"/>
              </a:p>
            </c:txPr>
            <c:showVal val="1"/>
          </c:dLbls>
          <c:cat>
            <c:strRef>
              <c:f>Лист1!$A$2:$A$4</c:f>
              <c:strCache>
                <c:ptCount val="3"/>
                <c:pt idx="0">
                  <c:v>Управление Президента Российской Федерации по работе с обращениями граждан и организаций</c:v>
                </c:pt>
                <c:pt idx="1">
                  <c:v>Министерство транспорта Российской Федерации </c:v>
                </c:pt>
                <c:pt idx="2">
                  <c:v>Организации морского и речного транспорта, частные лица и прочие организации 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0.27300000000000002</c:v>
                </c:pt>
                <c:pt idx="1">
                  <c:v>0.32500000000000012</c:v>
                </c:pt>
                <c:pt idx="2">
                  <c:v>0.40200000000000002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A4A-4333-91FE-067E16D6116A}"/>
            </c:ext>
          </c:extLst>
        </c:ser>
        <c:gapWidth val="100"/>
        <c:shape val="cylinder"/>
        <c:axId val="90677632"/>
        <c:axId val="90679168"/>
        <c:axId val="0"/>
      </c:bar3DChart>
      <c:catAx>
        <c:axId val="90677632"/>
        <c:scaling>
          <c:orientation val="minMax"/>
        </c:scaling>
        <c:delete val="1"/>
        <c:axPos val="b"/>
        <c:tickLblPos val="none"/>
        <c:crossAx val="90679168"/>
        <c:crosses val="autoZero"/>
        <c:auto val="1"/>
        <c:lblAlgn val="ctr"/>
        <c:lblOffset val="100"/>
      </c:catAx>
      <c:valAx>
        <c:axId val="90679168"/>
        <c:scaling>
          <c:orientation val="minMax"/>
        </c:scaling>
        <c:axPos val="l"/>
        <c:majorGridlines/>
        <c:numFmt formatCode="0.0%" sourceLinked="1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906776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3761451338077608"/>
          <c:w val="0.99468296296527259"/>
          <c:h val="0.16238548661922425"/>
        </c:manualLayout>
      </c:layout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rgbClr val="00206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sz="2000" b="1" dirty="0" smtClean="0">
                <a:solidFill>
                  <a:schemeClr val="tx1"/>
                </a:solidFill>
              </a:rPr>
              <a:t>ОТВЕТСТВЕННОЕ</a:t>
            </a:r>
            <a:r>
              <a:rPr lang="ru-RU" sz="2000" b="1" baseline="0" dirty="0" smtClean="0">
                <a:solidFill>
                  <a:schemeClr val="tx1"/>
                </a:solidFill>
              </a:rPr>
              <a:t> </a:t>
            </a:r>
            <a:r>
              <a:rPr lang="ru-RU" sz="2000" b="1" baseline="0" dirty="0">
                <a:solidFill>
                  <a:schemeClr val="tx1"/>
                </a:solidFill>
              </a:rPr>
              <a:t>ИСПОЛНЕНИЕ МИНТРАНСА РОССИИ</a:t>
            </a:r>
            <a:endParaRPr lang="ru-RU" sz="2000" b="1" dirty="0">
              <a:solidFill>
                <a:schemeClr val="tx1"/>
              </a:solidFill>
            </a:endParaRPr>
          </a:p>
        </c:rich>
      </c:tx>
      <c:layout/>
      <c:spPr>
        <a:noFill/>
        <a:ln>
          <a:noFill/>
        </a:ln>
        <a:effectLst/>
      </c:spPr>
    </c:title>
    <c:view3D>
      <c:rotX val="30"/>
      <c:rotY val="250"/>
      <c:depthPercent val="100"/>
      <c:perspective val="30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explosion val="6"/>
            <c:spPr>
              <a:solidFill>
                <a:schemeClr val="accent2">
                  <a:lumMod val="60000"/>
                  <a:lumOff val="4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5985-4638-A827-C15895333FE8}"/>
              </c:ext>
            </c:extLst>
          </c:dPt>
          <c:dPt>
            <c:idx val="1"/>
            <c:spPr>
              <a:blipFill>
                <a:blip xmlns:r="http://schemas.openxmlformats.org/officeDocument/2006/relationships" r:embed="rId1"/>
                <a:tile tx="0" ty="0" sx="100000" sy="100000" flip="none" algn="tl"/>
              </a:blip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5985-4638-A827-C15895333FE8}"/>
              </c:ext>
            </c:extLst>
          </c:dPt>
          <c:dLbls>
            <c:dLbl>
              <c:idx val="0"/>
              <c:layout>
                <c:manualLayout>
                  <c:x val="-0.112920078256239"/>
                  <c:y val="2.9045704414019189E-2"/>
                </c:manualLayout>
              </c:layout>
              <c:showVal val="1"/>
            </c:dLbl>
            <c:dLbl>
              <c:idx val="1"/>
              <c:layout>
                <c:manualLayout>
                  <c:x val="8.7886119852233699E-2"/>
                  <c:y val="-0.26544591132837658"/>
                </c:manualLayout>
              </c:layout>
              <c:showVal val="1"/>
            </c:dLbl>
            <c:txPr>
              <a:bodyPr/>
              <a:lstStyle/>
              <a:p>
                <a:pPr>
                  <a:defRPr sz="2000" b="1"/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Лист1!$A$2:$A$3</c:f>
              <c:strCache>
                <c:ptCount val="2"/>
                <c:pt idx="0">
                  <c:v>Ответственное исполнение Минтранса России </c:v>
                </c:pt>
                <c:pt idx="1">
                  <c:v>Остальные обращения </c:v>
                </c:pt>
              </c:strCache>
            </c:strRef>
          </c:cat>
          <c:val>
            <c:numRef>
              <c:f>Лист1!$B$2:$B$3</c:f>
              <c:numCache>
                <c:formatCode>0.00%</c:formatCode>
                <c:ptCount val="2"/>
                <c:pt idx="0">
                  <c:v>0.32500000000000012</c:v>
                </c:pt>
                <c:pt idx="1">
                  <c:v>0.67500000000000038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985-4638-A827-C15895333FE8}"/>
            </c:ext>
          </c:extLst>
        </c:ser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4347498656735221E-2"/>
          <c:y val="0.93563140159747848"/>
          <c:w val="0.9214778352934877"/>
          <c:h val="5.3716347581425503E-2"/>
        </c:manualLayout>
      </c:layout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rgbClr val="00206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sz="2000" b="1" baseline="0" dirty="0">
                <a:solidFill>
                  <a:schemeClr val="tx1"/>
                </a:solidFill>
              </a:rPr>
              <a:t>ТЕМЫ </a:t>
            </a:r>
            <a:r>
              <a:rPr lang="ru-RU" sz="2000" b="1" baseline="0" dirty="0" smtClean="0">
                <a:solidFill>
                  <a:schemeClr val="tx1"/>
                </a:solidFill>
              </a:rPr>
              <a:t>В ОБРАЩЕНИЯХ </a:t>
            </a:r>
            <a:r>
              <a:rPr lang="ru-RU" sz="2000" b="1" baseline="0" dirty="0">
                <a:solidFill>
                  <a:schemeClr val="tx1"/>
                </a:solidFill>
              </a:rPr>
              <a:t>ГРАЖДАН</a:t>
            </a:r>
          </a:p>
        </c:rich>
      </c:tx>
      <c:layout/>
      <c:spPr>
        <a:noFill/>
        <a:ln>
          <a:noFill/>
        </a:ln>
        <a:effectLst/>
      </c:spPr>
    </c:title>
    <c:plotArea>
      <c:layout>
        <c:manualLayout>
          <c:layoutTarget val="inner"/>
          <c:xMode val="edge"/>
          <c:yMode val="edge"/>
          <c:x val="2.9169414370078688E-2"/>
          <c:y val="9.0231970335139675E-2"/>
          <c:w val="0.94583058562992062"/>
          <c:h val="0.76748672690165265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</c:spPr>
          <c:dLbls>
            <c:txPr>
              <a:bodyPr/>
              <a:lstStyle/>
              <a:p>
                <a:pPr>
                  <a:defRPr sz="2000" b="1"/>
                </a:pPr>
                <a:endParaRPr lang="ru-RU"/>
              </a:p>
            </c:txPr>
            <c:showVal val="1"/>
          </c:dLbls>
          <c:cat>
            <c:strRef>
              <c:f>Лист1!$A$2:$A$7</c:f>
              <c:strCache>
                <c:ptCount val="6"/>
                <c:pt idx="0">
                  <c:v>Строительство Нижегородского низконапорного гидроузла </c:v>
                </c:pt>
                <c:pt idx="1">
                  <c:v>Предоставление земельных участков </c:v>
                </c:pt>
                <c:pt idx="2">
                  <c:v>Получение свидетельства об аттестации сил транспортной безопасности </c:v>
                </c:pt>
                <c:pt idx="3">
                  <c:v>Оформление удостоверений личности моряка </c:v>
                </c:pt>
                <c:pt idx="4">
                  <c:v>Трудоустройство в Росморречфлот и иные организации морского и речного транспорта</c:v>
                </c:pt>
                <c:pt idx="5">
                  <c:v>Получение морских квалификационных документов 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223</c:v>
                </c:pt>
                <c:pt idx="1">
                  <c:v>63</c:v>
                </c:pt>
                <c:pt idx="2">
                  <c:v>60</c:v>
                </c:pt>
                <c:pt idx="3">
                  <c:v>60</c:v>
                </c:pt>
                <c:pt idx="4">
                  <c:v>30</c:v>
                </c:pt>
                <c:pt idx="5">
                  <c:v>13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A41-4188-9844-30EDC0A7F3DC}"/>
            </c:ext>
          </c:extLst>
        </c:ser>
        <c:gapWidth val="219"/>
        <c:overlap val="-27"/>
        <c:axId val="101037184"/>
        <c:axId val="101038720"/>
      </c:barChart>
      <c:catAx>
        <c:axId val="101037184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1038720"/>
        <c:crosses val="autoZero"/>
        <c:auto val="1"/>
        <c:lblAlgn val="ctr"/>
        <c:lblOffset val="100"/>
      </c:catAx>
      <c:valAx>
        <c:axId val="101038720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1037184"/>
        <c:crosses val="autoZero"/>
        <c:crossBetween val="between"/>
      </c:valAx>
      <c:spPr>
        <a:solidFill>
          <a:schemeClr val="accent5">
            <a:lumMod val="60000"/>
            <a:lumOff val="40000"/>
          </a:schemeClr>
        </a:solidFill>
        <a:ln>
          <a:noFill/>
        </a:ln>
        <a:effectLst/>
      </c:spPr>
    </c:plotArea>
    <c:plotVisOnly val="1"/>
    <c:dispBlanksAs val="gap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sz="2000" b="1" dirty="0">
                <a:solidFill>
                  <a:schemeClr val="tx1"/>
                </a:solidFill>
              </a:rPr>
              <a:t>КОНТРОЛЬ ОБРАЩЕНИЙ ГРАЖДАН</a:t>
            </a:r>
          </a:p>
        </c:rich>
      </c:tx>
      <c:layout>
        <c:manualLayout>
          <c:xMode val="edge"/>
          <c:yMode val="edge"/>
          <c:x val="0.33090567878465543"/>
          <c:y val="2.3437498558224752E-2"/>
        </c:manualLayout>
      </c:layout>
      <c:spPr>
        <a:noFill/>
        <a:ln>
          <a:noFill/>
        </a:ln>
        <a:effectLst/>
      </c:spPr>
    </c:title>
    <c:plotArea>
      <c:layout>
        <c:manualLayout>
          <c:layoutTarget val="inner"/>
          <c:xMode val="edge"/>
          <c:yMode val="edge"/>
          <c:x val="4.8021038385826803E-2"/>
          <c:y val="9.7781428532146455E-2"/>
          <c:w val="0.93635396161417295"/>
          <c:h val="0.76353741612097636"/>
        </c:manualLayout>
      </c:layout>
      <c:bar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</c:spPr>
          <c:dLbls>
            <c:dLbl>
              <c:idx val="0"/>
              <c:layout>
                <c:manualLayout>
                  <c:x val="-1.5625000000000005E-3"/>
                  <c:y val="-0.38671872621070841"/>
                </c:manualLayout>
              </c:layout>
              <c:showVal val="1"/>
            </c:dLbl>
            <c:dLbl>
              <c:idx val="1"/>
              <c:layout>
                <c:manualLayout>
                  <c:x val="0"/>
                  <c:y val="-5.8593746395561863E-2"/>
                </c:manualLayout>
              </c:layout>
              <c:showVal val="1"/>
            </c:dLbl>
            <c:dLbl>
              <c:idx val="2"/>
              <c:layout>
                <c:manualLayout>
                  <c:x val="-1.5624999999998858E-3"/>
                  <c:y val="-5.6249996539739389E-2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Val val="1"/>
          </c:dLbls>
          <c:cat>
            <c:strRef>
              <c:f>Лист1!$A$2:$A$4</c:f>
              <c:strCache>
                <c:ptCount val="3"/>
                <c:pt idx="0">
                  <c:v>По обращениям приняты положительные решения</c:v>
                </c:pt>
                <c:pt idx="1">
                  <c:v>Направлено по принадлежности</c:v>
                </c:pt>
                <c:pt idx="2">
                  <c:v>На контроле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755</c:v>
                </c:pt>
                <c:pt idx="1">
                  <c:v>6</c:v>
                </c:pt>
                <c:pt idx="2">
                  <c:v>37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0BC-47E4-9D98-0A9F9A1A49A4}"/>
            </c:ext>
          </c:extLst>
        </c:ser>
        <c:overlap val="100"/>
        <c:axId val="106836352"/>
        <c:axId val="106837888"/>
      </c:barChart>
      <c:catAx>
        <c:axId val="106836352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6837888"/>
        <c:crosses val="autoZero"/>
        <c:auto val="1"/>
        <c:lblAlgn val="ctr"/>
        <c:lblOffset val="100"/>
      </c:catAx>
      <c:valAx>
        <c:axId val="106837888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6836352"/>
        <c:crosses val="autoZero"/>
        <c:crossBetween val="between"/>
      </c:valAx>
      <c:spPr>
        <a:solidFill>
          <a:schemeClr val="accent5">
            <a:lumMod val="60000"/>
            <a:lumOff val="40000"/>
          </a:schemeClr>
        </a:solidFill>
        <a:ln>
          <a:noFill/>
        </a:ln>
        <a:effectLst/>
      </c:spPr>
    </c:plotArea>
    <c:plotVisOnly val="1"/>
    <c:dispBlanksAs val="gap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 rot="0" vert="horz"/>
          <a:lstStyle/>
          <a:p>
            <a:pPr>
              <a:defRPr sz="2000"/>
            </a:pPr>
            <a:r>
              <a:rPr lang="ru-RU" sz="2000"/>
              <a:t>ОБРАЩЕНИЯ ПО СОЦИАЛЬНЫМ ВОПРОСАМ</a:t>
            </a:r>
          </a:p>
        </c:rich>
      </c:tx>
      <c:layout>
        <c:manualLayout>
          <c:xMode val="edge"/>
          <c:yMode val="edge"/>
          <c:x val="0.28160714942263904"/>
          <c:y val="9.374999423289905E-3"/>
        </c:manualLayout>
      </c:layout>
      <c:spPr>
        <a:noFill/>
        <a:ln>
          <a:noFill/>
        </a:ln>
        <a:effectLst/>
      </c:spPr>
    </c:title>
    <c:view3D>
      <c:rotX val="30"/>
      <c:depthPercent val="100"/>
      <c:perspective val="30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explosion val="18"/>
            <c:spPr>
              <a:blipFill>
                <a:blip xmlns:r="http://schemas.openxmlformats.org/officeDocument/2006/relationships" r:embed="rId1"/>
                <a:tile tx="0" ty="0" sx="100000" sy="100000" flip="none" algn="tl"/>
              </a:blip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A7C1-43F6-86E7-F00FFDE43AA1}"/>
              </c:ext>
            </c:extLst>
          </c:dPt>
          <c:dPt>
            <c:idx val="1"/>
            <c:spPr>
              <a:solidFill>
                <a:schemeClr val="accent5">
                  <a:lumMod val="60000"/>
                  <a:lumOff val="4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A7C1-43F6-86E7-F00FFDE43AA1}"/>
              </c:ext>
            </c:extLst>
          </c:dPt>
          <c:dLbls>
            <c:dLbl>
              <c:idx val="0"/>
              <c:layout>
                <c:manualLayout>
                  <c:x val="5.6873954232283488E-2"/>
                  <c:y val="3.5111956501479077E-3"/>
                </c:manualLayout>
              </c:layout>
              <c:showVal val="1"/>
            </c:dLbl>
            <c:dLbl>
              <c:idx val="1"/>
              <c:layout>
                <c:manualLayout>
                  <c:x val="-9.2670952263779527E-2"/>
                  <c:y val="-7.6098051421133704E-3"/>
                </c:manualLayout>
              </c:layout>
              <c:showVal val="1"/>
            </c:dLbl>
            <c:txPr>
              <a:bodyPr/>
              <a:lstStyle/>
              <a:p>
                <a:pPr>
                  <a:defRPr sz="2000" b="1"/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Лист1!$A$2:$A$3</c:f>
              <c:strCache>
                <c:ptCount val="2"/>
                <c:pt idx="0">
                  <c:v>Обращения по предоставлению архивных справок</c:v>
                </c:pt>
                <c:pt idx="1">
                  <c:v>Остальные обращения</c:v>
                </c:pt>
              </c:strCache>
            </c:strRef>
          </c:cat>
          <c:val>
            <c:numRef>
              <c:f>Лист1!$B$2:$B$3</c:f>
              <c:numCache>
                <c:formatCode>0.0%</c:formatCode>
                <c:ptCount val="2"/>
                <c:pt idx="0">
                  <c:v>0.14600000000000005</c:v>
                </c:pt>
                <c:pt idx="1">
                  <c:v>0.8540000000000002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7C1-43F6-86E7-F00FFDE43AA1}"/>
            </c:ext>
          </c:extLst>
        </c:ser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9004242145924364E-2"/>
          <c:y val="0.84354251700648908"/>
          <c:w val="0.94731634381349927"/>
          <c:h val="6.5051238616434637E-2"/>
        </c:manualLayout>
      </c:layout>
      <c:spPr>
        <a:noFill/>
        <a:ln>
          <a:noFill/>
        </a:ln>
        <a:effectLst/>
      </c:spPr>
      <c:txPr>
        <a:bodyPr rot="0" vert="horz"/>
        <a:lstStyle/>
        <a:p>
          <a:pPr>
            <a:defRPr sz="2000"/>
          </a:pPr>
          <a:endParaRPr lang="ru-RU"/>
        </a:p>
      </c:txPr>
    </c:legend>
    <c:plotVisOnly val="1"/>
    <c:dispBlanksAs val="zero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600"/>
      </a:pPr>
      <a:endParaRPr lang="ru-RU"/>
    </a:p>
  </c:txPr>
  <c:externalData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sz="2000" b="1" dirty="0">
                <a:solidFill>
                  <a:schemeClr val="tx1"/>
                </a:solidFill>
              </a:rPr>
              <a:t>ОБРАЩЕНИЯ ЧЕРЕЗ САЙТ </a:t>
            </a:r>
            <a:r>
              <a:rPr lang="en-US" sz="2000" b="1" dirty="0">
                <a:solidFill>
                  <a:schemeClr val="tx1"/>
                </a:solidFill>
              </a:rPr>
              <a:t>MORFLOT.RU</a:t>
            </a:r>
            <a:endParaRPr lang="ru-RU" sz="2000" b="1" dirty="0">
              <a:solidFill>
                <a:schemeClr val="tx1"/>
              </a:solidFill>
            </a:endParaRPr>
          </a:p>
        </c:rich>
      </c:tx>
      <c:layout/>
      <c:spPr>
        <a:noFill/>
        <a:ln>
          <a:noFill/>
        </a:ln>
        <a:effectLst/>
      </c:spPr>
    </c:title>
    <c:plotArea>
      <c:layout>
        <c:manualLayout>
          <c:layoutTarget val="inner"/>
          <c:xMode val="edge"/>
          <c:yMode val="edge"/>
          <c:x val="7.9919270746634963E-2"/>
          <c:y val="0.12750589766819034"/>
          <c:w val="0.90378777066929161"/>
          <c:h val="0.76461535650742185"/>
        </c:manualLayout>
      </c:layout>
      <c:bar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/>
          </c:spPr>
          <c:dPt>
            <c:idx val="0"/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  <a:effectLst/>
            </c:spPr>
          </c:dPt>
          <c:dPt>
            <c:idx val="1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/>
            </c:spPr>
          </c:dPt>
          <c:dLbls>
            <c:dLbl>
              <c:idx val="0"/>
              <c:layout>
                <c:manualLayout>
                  <c:x val="4.6875204200805863E-3"/>
                  <c:y val="-0.26484391825517234"/>
                </c:manualLayout>
              </c:layout>
              <c:showVal val="1"/>
            </c:dLbl>
            <c:dLbl>
              <c:idx val="1"/>
              <c:layout>
                <c:manualLayout>
                  <c:x val="3.634476240970927E-3"/>
                  <c:y val="-0.38437497635488599"/>
                </c:manualLayout>
              </c:layout>
              <c:showVal val="1"/>
            </c:dLbl>
            <c:dLbl>
              <c:idx val="2"/>
              <c:layout>
                <c:manualLayout>
                  <c:x val="-1.211492080323642E-3"/>
                  <c:y val="-0.34453122880590376"/>
                </c:manualLayout>
              </c:layout>
              <c:showVal val="1"/>
            </c:dLbl>
            <c:txPr>
              <a:bodyPr/>
              <a:lstStyle/>
              <a:p>
                <a:pPr>
                  <a:defRPr sz="2800" b="1"/>
                </a:pPr>
                <a:endParaRPr lang="ru-RU"/>
              </a:p>
            </c:txPr>
            <c:showVal val="1"/>
          </c:dLbls>
          <c:cat>
            <c:strRef>
              <c:f>Лист1!$A$2:$A$4</c:f>
              <c:strCache>
                <c:ptCount val="3"/>
                <c:pt idx="0">
                  <c:v>2017 г.</c:v>
                </c:pt>
                <c:pt idx="1">
                  <c:v>2018 г.</c:v>
                </c:pt>
                <c:pt idx="2">
                  <c:v>2019 г.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339</c:v>
                </c:pt>
                <c:pt idx="1">
                  <c:v>665</c:v>
                </c:pt>
                <c:pt idx="2">
                  <c:v>596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E5E-4A13-BCF4-6456442FDE10}"/>
            </c:ext>
          </c:extLst>
        </c:ser>
        <c:overlap val="100"/>
        <c:axId val="107043072"/>
        <c:axId val="107061248"/>
      </c:barChart>
      <c:catAx>
        <c:axId val="107043072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7061248"/>
        <c:crosses val="autoZero"/>
        <c:auto val="1"/>
        <c:lblAlgn val="ctr"/>
        <c:lblOffset val="100"/>
      </c:catAx>
      <c:valAx>
        <c:axId val="107061248"/>
        <c:scaling>
          <c:orientation val="minMax"/>
          <c:max val="800"/>
          <c:min val="0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7043072"/>
        <c:crosses val="autoZero"/>
        <c:crossBetween val="between"/>
      </c:valAx>
      <c:spPr>
        <a:solidFill>
          <a:srgbClr val="5B9BD5">
            <a:lumMod val="60000"/>
            <a:lumOff val="40000"/>
          </a:srgbClr>
        </a:solidFill>
        <a:ln>
          <a:noFill/>
        </a:ln>
        <a:effectLst/>
      </c:spPr>
    </c:plotArea>
    <c:plotVisOnly val="1"/>
    <c:dispBlanksAs val="gap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sz="2000" b="1" dirty="0">
                <a:solidFill>
                  <a:schemeClr val="tx1"/>
                </a:solidFill>
              </a:rPr>
              <a:t>ОБРАЩЕНИЯ ЧЕРЕЗ САЙТ </a:t>
            </a:r>
            <a:r>
              <a:rPr lang="en-US" sz="2000" b="1" dirty="0">
                <a:solidFill>
                  <a:schemeClr val="tx1"/>
                </a:solidFill>
              </a:rPr>
              <a:t>MORFLOT.RU</a:t>
            </a:r>
            <a:endParaRPr lang="ru-RU" sz="2000" b="1" dirty="0">
              <a:solidFill>
                <a:schemeClr val="tx1"/>
              </a:solidFill>
            </a:endParaRPr>
          </a:p>
        </c:rich>
      </c:tx>
      <c:layout/>
      <c:spPr>
        <a:noFill/>
        <a:ln>
          <a:noFill/>
        </a:ln>
        <a:effectLst/>
      </c:spPr>
    </c:title>
    <c:plotArea>
      <c:layout>
        <c:manualLayout>
          <c:layoutTarget val="inner"/>
          <c:xMode val="edge"/>
          <c:yMode val="edge"/>
          <c:x val="7.9919270746634991E-2"/>
          <c:y val="0.12750589766819034"/>
          <c:w val="0.90378777066929161"/>
          <c:h val="0.76461535650742218"/>
        </c:manualLayout>
      </c:layout>
      <c:barChart>
        <c:barDir val="col"/>
        <c:grouping val="stacked"/>
        <c:overlap val="100"/>
        <c:axId val="111709568"/>
        <c:axId val="111731840"/>
      </c:barChart>
      <c:catAx>
        <c:axId val="111709568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1731840"/>
        <c:crosses val="autoZero"/>
        <c:auto val="1"/>
        <c:lblAlgn val="ctr"/>
        <c:lblOffset val="100"/>
      </c:catAx>
      <c:valAx>
        <c:axId val="111731840"/>
        <c:scaling>
          <c:orientation val="minMax"/>
          <c:max val="800"/>
          <c:min val="0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1709568"/>
        <c:crosses val="autoZero"/>
        <c:crossBetween val="between"/>
      </c:valAx>
      <c:spPr>
        <a:solidFill>
          <a:srgbClr val="5B9BD5">
            <a:lumMod val="60000"/>
            <a:lumOff val="40000"/>
          </a:srgbClr>
        </a:solidFill>
        <a:ln>
          <a:noFill/>
        </a:ln>
        <a:effectLst/>
      </c:spPr>
    </c:plotArea>
    <c:plotVisOnly val="1"/>
    <c:dispBlanksAs val="gap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accent1">
        <a:lumMod val="20000"/>
        <a:lumOff val="80000"/>
      </a:schemeClr>
    </a:solidFill>
    <a:ln>
      <a:noFill/>
    </a:ln>
    <a:effectLst/>
  </c:spPr>
  <c:txPr>
    <a:bodyPr/>
    <a:lstStyle/>
    <a:p>
      <a:pPr>
        <a:defRPr/>
      </a:pPr>
      <a:endParaRPr lang="ru-RU"/>
    </a:p>
  </c:txPr>
  <c:externalData r:id="rId1"/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0.55227</cdr:x>
      <cdr:y>0.98338</cdr:y>
    </cdr:to>
    <cdr:pic>
      <cdr:nvPicPr>
        <cdr:cNvPr id="3" name="Рисунок 2" descr="141215.jpg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 cstate="print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6733308" cy="5328592"/>
        </a:xfrm>
        <a:prstGeom xmlns:a="http://schemas.openxmlformats.org/drawingml/2006/main" prst="rect">
          <a:avLst/>
        </a:prstGeom>
        <a:ln xmlns:a="http://schemas.openxmlformats.org/drawingml/2006/main">
          <a:noFill/>
        </a:ln>
        <a:effectLst xmlns:a="http://schemas.openxmlformats.org/drawingml/2006/main">
          <a:softEdge rad="112500"/>
        </a:effectLst>
      </cdr:spPr>
    </cdr:pic>
  </cdr:relSizeAnchor>
  <cdr:relSizeAnchor xmlns:cdr="http://schemas.openxmlformats.org/drawingml/2006/chartDrawing">
    <cdr:from>
      <cdr:x>0.5625</cdr:x>
      <cdr:y>0.02411</cdr:y>
    </cdr:from>
    <cdr:to>
      <cdr:x>0.99021</cdr:x>
      <cdr:y>0.97524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6857999" y="130623"/>
          <a:ext cx="5214664" cy="5153889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5">
            <a:lumMod val="40000"/>
            <a:lumOff val="60000"/>
          </a:schemeClr>
        </a:solidFill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endParaRPr lang="ru-RU" sz="2000" dirty="0" smtClean="0">
            <a:latin typeface="Arial" pitchFamily="34" charset="0"/>
            <a:cs typeface="Arial" pitchFamily="34" charset="0"/>
          </a:endParaRPr>
        </a:p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0.55227</cdr:x>
      <cdr:y>0.02027</cdr:y>
    </cdr:from>
    <cdr:to>
      <cdr:x>0.99612</cdr:x>
      <cdr:y>0.97141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6733308" y="109841"/>
          <a:ext cx="5411363" cy="515389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endParaRPr lang="ru-RU" sz="2000" dirty="0" smtClean="0"/>
        </a:p>
        <a:p xmlns:a="http://schemas.openxmlformats.org/drawingml/2006/main">
          <a:pPr algn="ctr"/>
          <a:endParaRPr lang="ru-RU" sz="2000" dirty="0"/>
        </a:p>
        <a:p xmlns:a="http://schemas.openxmlformats.org/drawingml/2006/main">
          <a:pPr algn="ctr"/>
          <a:endParaRPr lang="ru-RU" sz="2000" dirty="0" smtClean="0"/>
        </a:p>
        <a:p xmlns:a="http://schemas.openxmlformats.org/drawingml/2006/main">
          <a:pPr algn="ctr"/>
          <a:endParaRPr lang="ru-RU" sz="2000" dirty="0"/>
        </a:p>
        <a:p xmlns:a="http://schemas.openxmlformats.org/drawingml/2006/main">
          <a:pPr algn="ctr"/>
          <a:r>
            <a:rPr lang="ru-RU" sz="20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rPr>
            <a:t>В </a:t>
          </a:r>
          <a:r>
            <a:rPr lang="ru-RU" sz="2000" b="1" dirty="0">
              <a:solidFill>
                <a:srgbClr val="0000CC"/>
              </a:solidFill>
              <a:latin typeface="Arial" pitchFamily="34" charset="0"/>
              <a:cs typeface="Arial" pitchFamily="34" charset="0"/>
            </a:rPr>
            <a:t>соответствии с </a:t>
          </a:r>
          <a:r>
            <a:rPr lang="ru-RU" sz="20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rPr>
            <a:t>поручением</a:t>
          </a:r>
        </a:p>
        <a:p xmlns:a="http://schemas.openxmlformats.org/drawingml/2006/main">
          <a:pPr algn="ctr"/>
          <a:r>
            <a:rPr lang="ru-RU" sz="20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rPr>
            <a:t>Президента </a:t>
          </a:r>
          <a:r>
            <a:rPr lang="ru-RU" sz="2000" b="1" dirty="0">
              <a:solidFill>
                <a:srgbClr val="0000CC"/>
              </a:solidFill>
              <a:latin typeface="Arial" pitchFamily="34" charset="0"/>
              <a:cs typeface="Arial" pitchFamily="34" charset="0"/>
            </a:rPr>
            <a:t>Российской </a:t>
          </a:r>
          <a:r>
            <a:rPr lang="ru-RU" sz="20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rPr>
            <a:t>Федерации</a:t>
          </a:r>
        </a:p>
        <a:p xmlns:a="http://schemas.openxmlformats.org/drawingml/2006/main">
          <a:pPr algn="ctr"/>
          <a:r>
            <a:rPr lang="ru-RU" sz="20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rPr>
            <a:t>ежегодно</a:t>
          </a:r>
          <a:r>
            <a:rPr lang="ru-RU" sz="2000" b="1" dirty="0">
              <a:solidFill>
                <a:srgbClr val="0000CC"/>
              </a:solidFill>
              <a:latin typeface="Arial" pitchFamily="34" charset="0"/>
              <a:cs typeface="Arial" pitchFamily="34" charset="0"/>
            </a:rPr>
            <a:t>, </a:t>
          </a:r>
          <a:endParaRPr lang="ru-RU" sz="2000" b="1" dirty="0" smtClean="0">
            <a:solidFill>
              <a:srgbClr val="0000CC"/>
            </a:solidFill>
            <a:latin typeface="Arial" pitchFamily="34" charset="0"/>
            <a:cs typeface="Arial" pitchFamily="34" charset="0"/>
          </a:endParaRPr>
        </a:p>
        <a:p xmlns:a="http://schemas.openxmlformats.org/drawingml/2006/main">
          <a:pPr algn="ctr"/>
          <a:r>
            <a:rPr lang="ru-RU" sz="20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rPr>
            <a:t>начиная </a:t>
          </a:r>
          <a:r>
            <a:rPr lang="ru-RU" sz="2000" b="1" dirty="0">
              <a:solidFill>
                <a:srgbClr val="0000CC"/>
              </a:solidFill>
              <a:latin typeface="Arial" pitchFamily="34" charset="0"/>
              <a:cs typeface="Arial" pitchFamily="34" charset="0"/>
            </a:rPr>
            <a:t>с 12 декабря 2013 года</a:t>
          </a:r>
          <a:r>
            <a:rPr lang="ru-RU" sz="20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rPr>
            <a:t>,</a:t>
          </a:r>
        </a:p>
        <a:p xmlns:a="http://schemas.openxmlformats.org/drawingml/2006/main">
          <a:pPr algn="ctr"/>
          <a:r>
            <a:rPr lang="ru-RU" sz="20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rPr>
            <a:t>в </a:t>
          </a:r>
          <a:r>
            <a:rPr lang="ru-RU" sz="2000" b="1" dirty="0">
              <a:solidFill>
                <a:srgbClr val="0000CC"/>
              </a:solidFill>
              <a:latin typeface="Arial" pitchFamily="34" charset="0"/>
              <a:cs typeface="Arial" pitchFamily="34" charset="0"/>
            </a:rPr>
            <a:t>День </a:t>
          </a:r>
          <a:r>
            <a:rPr lang="ru-RU" sz="20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rPr>
            <a:t>Конституции</a:t>
          </a:r>
        </a:p>
        <a:p xmlns:a="http://schemas.openxmlformats.org/drawingml/2006/main">
          <a:pPr algn="ctr"/>
          <a:r>
            <a:rPr lang="ru-RU" sz="20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rPr>
            <a:t>Российской Федерации</a:t>
          </a:r>
        </a:p>
        <a:p xmlns:a="http://schemas.openxmlformats.org/drawingml/2006/main">
          <a:pPr algn="ctr"/>
          <a:r>
            <a:rPr lang="ru-RU" sz="20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rPr>
            <a:t>проводится </a:t>
          </a:r>
          <a:r>
            <a:rPr lang="ru-RU" sz="2000" b="1" dirty="0">
              <a:solidFill>
                <a:srgbClr val="0000CC"/>
              </a:solidFill>
              <a:latin typeface="Arial" pitchFamily="34" charset="0"/>
              <a:cs typeface="Arial" pitchFamily="34" charset="0"/>
            </a:rPr>
            <a:t>общероссийский день </a:t>
          </a:r>
          <a:endParaRPr lang="ru-RU" sz="2000" b="1" dirty="0" smtClean="0">
            <a:solidFill>
              <a:srgbClr val="0000CC"/>
            </a:solidFill>
            <a:latin typeface="Arial" pitchFamily="34" charset="0"/>
            <a:cs typeface="Arial" pitchFamily="34" charset="0"/>
          </a:endParaRPr>
        </a:p>
        <a:p xmlns:a="http://schemas.openxmlformats.org/drawingml/2006/main">
          <a:pPr algn="ctr"/>
          <a:r>
            <a:rPr lang="ru-RU" sz="20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rPr>
            <a:t>приема </a:t>
          </a:r>
          <a:r>
            <a:rPr lang="ru-RU" sz="2000" b="1" dirty="0">
              <a:solidFill>
                <a:srgbClr val="0000CC"/>
              </a:solidFill>
              <a:latin typeface="Arial" pitchFamily="34" charset="0"/>
              <a:cs typeface="Arial" pitchFamily="34" charset="0"/>
            </a:rPr>
            <a:t>граждан </a:t>
          </a:r>
          <a:endParaRPr lang="ru-RU" sz="2000" b="1" dirty="0" smtClean="0">
            <a:solidFill>
              <a:srgbClr val="0000CC"/>
            </a:solidFill>
            <a:latin typeface="Arial" pitchFamily="34" charset="0"/>
            <a:cs typeface="Arial" pitchFamily="34" charset="0"/>
          </a:endParaRPr>
        </a:p>
        <a:p xmlns:a="http://schemas.openxmlformats.org/drawingml/2006/main">
          <a:pPr algn="ctr"/>
          <a:endParaRPr lang="ru-RU" sz="2000" b="1" dirty="0" smtClean="0">
            <a:solidFill>
              <a:srgbClr val="0000CC"/>
            </a:solidFill>
            <a:latin typeface="Arial" pitchFamily="34" charset="0"/>
            <a:cs typeface="Arial" pitchFamily="34" charset="0"/>
          </a:endParaRPr>
        </a:p>
        <a:p xmlns:a="http://schemas.openxmlformats.org/drawingml/2006/main">
          <a:pPr algn="ctr"/>
          <a:r>
            <a:rPr lang="ru-RU" sz="20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rPr>
            <a:t>с </a:t>
          </a:r>
          <a:r>
            <a:rPr lang="ru-RU" sz="2000" b="1" dirty="0">
              <a:solidFill>
                <a:srgbClr val="0000CC"/>
              </a:solidFill>
              <a:latin typeface="Arial" pitchFamily="34" charset="0"/>
              <a:cs typeface="Arial" pitchFamily="34" charset="0"/>
            </a:rPr>
            <a:t>12 часов 00 </a:t>
          </a:r>
          <a:r>
            <a:rPr lang="ru-RU" sz="20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rPr>
            <a:t>минут</a:t>
          </a:r>
        </a:p>
        <a:p xmlns:a="http://schemas.openxmlformats.org/drawingml/2006/main">
          <a:pPr algn="ctr"/>
          <a:r>
            <a:rPr lang="ru-RU" sz="20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rPr>
            <a:t>до </a:t>
          </a:r>
          <a:r>
            <a:rPr lang="ru-RU" sz="2000" b="1" dirty="0">
              <a:solidFill>
                <a:srgbClr val="0000CC"/>
              </a:solidFill>
              <a:latin typeface="Arial" pitchFamily="34" charset="0"/>
              <a:cs typeface="Arial" pitchFamily="34" charset="0"/>
            </a:rPr>
            <a:t>20 часов 00 </a:t>
          </a:r>
          <a:r>
            <a:rPr lang="ru-RU" sz="20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rPr>
            <a:t>минут</a:t>
          </a:r>
        </a:p>
        <a:p xmlns:a="http://schemas.openxmlformats.org/drawingml/2006/main">
          <a:pPr algn="ctr"/>
          <a:r>
            <a:rPr lang="ru-RU" sz="20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rPr>
            <a:t>по </a:t>
          </a:r>
          <a:r>
            <a:rPr lang="ru-RU" sz="2000" b="1" dirty="0">
              <a:solidFill>
                <a:srgbClr val="0000CC"/>
              </a:solidFill>
              <a:latin typeface="Arial" pitchFamily="34" charset="0"/>
              <a:cs typeface="Arial" pitchFamily="34" charset="0"/>
            </a:rPr>
            <a:t>местному времени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09FADC-863A-43BF-A5D6-3DB5E492B422}" type="datetimeFigureOut">
              <a:rPr lang="ru-RU" smtClean="0"/>
              <a:pPr/>
              <a:t>26.11.2020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8828AC-00BD-4C63-9496-AF5A5EDB640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B9EFE2-FE5F-426C-90AD-BA96C1D10557}" type="datetimeFigureOut">
              <a:rPr lang="ru-RU" smtClean="0"/>
              <a:pPr/>
              <a:t>26.11.2020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DD95EF-EFDD-420B-9E5C-2D01E178798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DD95EF-EFDD-420B-9E5C-2D01E178798D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DD95EF-EFDD-420B-9E5C-2D01E178798D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DD95EF-EFDD-420B-9E5C-2D01E178798D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DD95EF-EFDD-420B-9E5C-2D01E178798D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DD95EF-EFDD-420B-9E5C-2D01E178798D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DD95EF-EFDD-420B-9E5C-2D01E178798D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DD95EF-EFDD-420B-9E5C-2D01E178798D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DD95EF-EFDD-420B-9E5C-2D01E178798D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DD95EF-EFDD-420B-9E5C-2D01E178798D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328BE18-13C8-4434-AD01-CE853F2FC6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3AA3C794-8107-4315-9141-6A4766796D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C16F63A-3383-4932-8172-E035E471F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ECBB1-56B7-453E-82CD-C9C49CE378AD}" type="datetimeFigureOut">
              <a:rPr lang="ru-RU" smtClean="0"/>
              <a:pPr/>
              <a:t>26.11.2020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CB84938-034E-4E03-BA0C-102AA38B6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C3DCBF5-99B7-4D79-8908-049D6FEDA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C4E5A-915C-417B-ADAC-5613D357D8F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49535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3204007-C633-4560-8170-F5DE3F237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BE17BDC8-51AC-4100-833E-011F69BDCE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B2898E8-BB58-4530-AEA2-6B94FC2D1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ECBB1-56B7-453E-82CD-C9C49CE378AD}" type="datetimeFigureOut">
              <a:rPr lang="ru-RU" smtClean="0"/>
              <a:pPr/>
              <a:t>26.11.2020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22AE591-0418-48B0-9605-2CDF59B41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CEF626B-4A19-4D3F-9F6A-4C1A25418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C4E5A-915C-417B-ADAC-5613D357D8F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93542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721CB7D7-12A0-4F77-9D97-5C0A9F5E3F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B5C9FB8C-315F-4539-95E7-6B0FD1CCA9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DCDDE56-C2CC-4386-8647-B35F1D1DE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ECBB1-56B7-453E-82CD-C9C49CE378AD}" type="datetimeFigureOut">
              <a:rPr lang="ru-RU" smtClean="0"/>
              <a:pPr/>
              <a:t>26.11.2020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01C0AC2-BFFD-4779-9334-46D67AFFB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32AD5BE-DC92-42EF-8E1E-8F42A42E8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C4E5A-915C-417B-ADAC-5613D357D8F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40519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978EEE7-30A9-4E2A-9048-DAB4E933C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91B1744-76E4-4913-80C8-3370EC56A9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D8EA7A6-245C-4873-97A9-85142E624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ECBB1-56B7-453E-82CD-C9C49CE378AD}" type="datetimeFigureOut">
              <a:rPr lang="ru-RU" smtClean="0"/>
              <a:pPr/>
              <a:t>26.11.2020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6A586BD-7C9E-4D31-9225-1D864C5B4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F684ED1-4C37-4BD9-B658-42AA8D474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C4E5A-915C-417B-ADAC-5613D357D8F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20089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6378127-44D5-4380-8902-D760439408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A7B9A9DF-46DD-406D-97EC-527EAD0676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9244686-9E65-41E9-B1E7-AB8C520FD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ECBB1-56B7-453E-82CD-C9C49CE378AD}" type="datetimeFigureOut">
              <a:rPr lang="ru-RU" smtClean="0"/>
              <a:pPr/>
              <a:t>26.11.2020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9FD8BA59-49C4-4C0D-970E-3504AE7B1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7E49599-1975-4267-91D7-F356DFD25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C4E5A-915C-417B-ADAC-5613D357D8F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45539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1E085D2-7134-4F70-8D60-CCE85281D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F4258BD-90D7-460F-AEA9-741B18FEA8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08232A10-BF4E-42F2-8695-F0A815AB99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99AB6874-7F36-4B27-A15B-020DBDFFB8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ECBB1-56B7-453E-82CD-C9C49CE378AD}" type="datetimeFigureOut">
              <a:rPr lang="ru-RU" smtClean="0"/>
              <a:pPr/>
              <a:t>26.11.2020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3AB9FED5-C93C-4057-9588-96552CEA2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2CAB6B3A-92F4-4621-8E84-F576D52FC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C4E5A-915C-417B-ADAC-5613D357D8F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80867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59E2EB9-4DA4-4FD5-9A79-9518151CD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CC62954F-5474-40C2-9217-33E8F91211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7946343E-2597-4850-B445-5A9035752D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0DB1ED57-7DBB-4F62-83CE-60C176D9B5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FB794F94-9EFE-408E-A71B-5934256212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F14A3916-272E-4EC1-9041-6DC0DE173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ECBB1-56B7-453E-82CD-C9C49CE378AD}" type="datetimeFigureOut">
              <a:rPr lang="ru-RU" smtClean="0"/>
              <a:pPr/>
              <a:t>26.11.2020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A1975622-675B-4560-ABE7-224FBD42C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49BD5902-30E9-4FBE-8542-EDAD07E85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C4E5A-915C-417B-ADAC-5613D357D8F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34185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FCCE556-7CE6-40D0-AF98-749D31750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7E91B932-C347-4945-9E2E-8F0C1A591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ECBB1-56B7-453E-82CD-C9C49CE378AD}" type="datetimeFigureOut">
              <a:rPr lang="ru-RU" smtClean="0"/>
              <a:pPr/>
              <a:t>26.11.2020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4697BD0F-151F-4D6C-BFAC-B66A25180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3A217B0A-109F-4B88-AE56-06751A66F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C4E5A-915C-417B-ADAC-5613D357D8F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40576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F02E2B67-6C00-45D0-B8D0-05FD68DF7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ECBB1-56B7-453E-82CD-C9C49CE378AD}" type="datetimeFigureOut">
              <a:rPr lang="ru-RU" smtClean="0"/>
              <a:pPr/>
              <a:t>26.11.2020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31B39EE7-D182-434E-ADCA-A03285E97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AEDEDA39-DAC1-41EE-AF4B-F861674C0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C4E5A-915C-417B-ADAC-5613D357D8F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98147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DF27623-A049-452F-829E-FBF61047A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90B6D59-5895-469B-8541-36A65A3C3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E39C927E-95FF-4405-A4AB-77413A69C2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0C631796-01CE-479B-A0A8-8C4DF0C83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ECBB1-56B7-453E-82CD-C9C49CE378AD}" type="datetimeFigureOut">
              <a:rPr lang="ru-RU" smtClean="0"/>
              <a:pPr/>
              <a:t>26.11.2020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1D5B5C42-316E-49B6-A9F0-0408902FF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D83D60C8-5CB1-4E7F-8F40-BEC4D0A4B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C4E5A-915C-417B-ADAC-5613D357D8F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53098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4296AA0-EC65-43EB-95AC-4A056B804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796B7110-FA45-44F1-9245-3B02C715C8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2284212B-EE85-488E-9B07-675F804945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FC06C1DD-FA68-4941-BA2F-F1AA26FAE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ECBB1-56B7-453E-82CD-C9C49CE378AD}" type="datetimeFigureOut">
              <a:rPr lang="ru-RU" smtClean="0"/>
              <a:pPr/>
              <a:t>26.11.2020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F1463B35-AFE7-4801-87B0-1594D217D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F1995AF0-C8CA-46B6-AC17-5F6018AAA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C4E5A-915C-417B-ADAC-5613D357D8F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35327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42CF067-3DAF-43B8-BA2E-153E6260B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1E64C82E-B49F-48C3-BA27-E1738D6818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C26D292-1E62-4C7A-8479-C5C28F8F2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ECBB1-56B7-453E-82CD-C9C49CE378AD}" type="datetimeFigureOut">
              <a:rPr lang="ru-RU" smtClean="0"/>
              <a:pPr/>
              <a:t>26.11.2020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289374E9-0B0A-42E6-A691-A84BC07124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D6A5730-CE1D-4082-A3A6-FF721AE352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3C4E5A-915C-417B-ADAC-5613D357D8F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40338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Диаграмма 17">
            <a:extLst>
              <a:ext uri="{FF2B5EF4-FFF2-40B4-BE49-F238E27FC236}">
                <a16:creationId xmlns:a16="http://schemas.microsoft.com/office/drawing/2014/main" xmlns="" id="{4A1F772E-AFCB-4CDF-A49A-6D2F92BF3DA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900974570"/>
              </p:ext>
            </p:extLst>
          </p:nvPr>
        </p:nvGraphicFramePr>
        <p:xfrm>
          <a:off x="620486" y="950032"/>
          <a:ext cx="11070771" cy="54997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xmlns="" id="{B6A3F1C6-DD45-49F2-8F34-4CB3B20FD8C2}"/>
              </a:ext>
            </a:extLst>
          </p:cNvPr>
          <p:cNvSpPr/>
          <p:nvPr/>
        </p:nvSpPr>
        <p:spPr>
          <a:xfrm>
            <a:off x="0" y="0"/>
            <a:ext cx="12192000" cy="9500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/>
              <a:t>ФЕДЕРАЛЬНОЕ АГЕНТСТВО МОРСКОГО И РЕЧНОГО ТРАНСПОРТА</a:t>
            </a:r>
          </a:p>
        </p:txBody>
      </p:sp>
      <p:pic>
        <p:nvPicPr>
          <p:cNvPr id="21" name="Рисунок 20">
            <a:extLst>
              <a:ext uri="{FF2B5EF4-FFF2-40B4-BE49-F238E27FC236}">
                <a16:creationId xmlns:a16="http://schemas.microsoft.com/office/drawing/2014/main" xmlns="" id="{C9712B92-8007-40EF-AE31-26A4090B651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6962" y="0"/>
            <a:ext cx="1028547" cy="950032"/>
          </a:xfrm>
          <a:prstGeom prst="rect">
            <a:avLst/>
          </a:prstGeom>
        </p:spPr>
      </p:pic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xmlns="" id="{A05F4338-ED79-47BE-AAFF-E89CD5963A6B}"/>
              </a:ext>
            </a:extLst>
          </p:cNvPr>
          <p:cNvSpPr/>
          <p:nvPr/>
        </p:nvSpPr>
        <p:spPr>
          <a:xfrm>
            <a:off x="0" y="6477918"/>
            <a:ext cx="12192000" cy="38008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687920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8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8" grpId="0" uiExpand="1">
        <p:bldSub>
          <a:bldChart bld="category" animBg="0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xmlns="" id="{B6A3F1C6-DD45-49F2-8F34-4CB3B20FD8C2}"/>
              </a:ext>
            </a:extLst>
          </p:cNvPr>
          <p:cNvSpPr/>
          <p:nvPr/>
        </p:nvSpPr>
        <p:spPr>
          <a:xfrm>
            <a:off x="0" y="0"/>
            <a:ext cx="12192000" cy="9500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/>
              <a:t>ФЕДЕРАЛЬНОЕ АГЕНТСТВО МОРСКОГО И РЕЧНОГО ТРАНСПОРТА</a:t>
            </a:r>
          </a:p>
        </p:txBody>
      </p:sp>
      <p:pic>
        <p:nvPicPr>
          <p:cNvPr id="21" name="Рисунок 20">
            <a:extLst>
              <a:ext uri="{FF2B5EF4-FFF2-40B4-BE49-F238E27FC236}">
                <a16:creationId xmlns:a16="http://schemas.microsoft.com/office/drawing/2014/main" xmlns="" id="{C9712B92-8007-40EF-AE31-26A4090B651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6962" y="0"/>
            <a:ext cx="1028547" cy="950032"/>
          </a:xfrm>
          <a:prstGeom prst="rect">
            <a:avLst/>
          </a:prstGeom>
        </p:spPr>
      </p:pic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xmlns="" id="{A05F4338-ED79-47BE-AAFF-E89CD5963A6B}"/>
              </a:ext>
            </a:extLst>
          </p:cNvPr>
          <p:cNvSpPr/>
          <p:nvPr/>
        </p:nvSpPr>
        <p:spPr>
          <a:xfrm>
            <a:off x="0" y="6477918"/>
            <a:ext cx="12192000" cy="38008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195943" y="1268627"/>
          <a:ext cx="11789228" cy="4912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3403992" y="1005899"/>
            <a:ext cx="70350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ДИНАМИКА ПОСТУПЛЕНИЯ ОБРАЩЕНИЙ ГРАЖДАН ЗА 10 ЛЕТ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xmlns="" val="4687920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xmlns="" id="{B6A3F1C6-DD45-49F2-8F34-4CB3B20FD8C2}"/>
              </a:ext>
            </a:extLst>
          </p:cNvPr>
          <p:cNvSpPr/>
          <p:nvPr/>
        </p:nvSpPr>
        <p:spPr>
          <a:xfrm>
            <a:off x="0" y="-40536"/>
            <a:ext cx="12192000" cy="9500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/>
              <a:t>ФЕДЕРАЛЬНОЕ АГЕНТСТВО МОРСКОГО И РЕЧНОГО ТРАНСПОРТА</a:t>
            </a:r>
          </a:p>
        </p:txBody>
      </p:sp>
      <p:pic>
        <p:nvPicPr>
          <p:cNvPr id="21" name="Рисунок 20">
            <a:extLst>
              <a:ext uri="{FF2B5EF4-FFF2-40B4-BE49-F238E27FC236}">
                <a16:creationId xmlns:a16="http://schemas.microsoft.com/office/drawing/2014/main" xmlns="" id="{C9712B92-8007-40EF-AE31-26A4090B651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6962" y="0"/>
            <a:ext cx="1028547" cy="950032"/>
          </a:xfrm>
          <a:prstGeom prst="rect">
            <a:avLst/>
          </a:prstGeom>
        </p:spPr>
      </p:pic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xmlns="" id="{A05F4338-ED79-47BE-AAFF-E89CD5963A6B}"/>
              </a:ext>
            </a:extLst>
          </p:cNvPr>
          <p:cNvSpPr/>
          <p:nvPr/>
        </p:nvSpPr>
        <p:spPr>
          <a:xfrm>
            <a:off x="0" y="6477918"/>
            <a:ext cx="12192000" cy="38008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xmlns="" id="{0634EF90-2C46-4816-8725-EFA4343086D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112176809"/>
              </p:ext>
            </p:extLst>
          </p:nvPr>
        </p:nvGraphicFramePr>
        <p:xfrm>
          <a:off x="571500" y="950032"/>
          <a:ext cx="11364685" cy="5487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xmlns="" val="19996751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Chart bld="category" animBg="0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xmlns="" id="{B6A3F1C6-DD45-49F2-8F34-4CB3B20FD8C2}"/>
              </a:ext>
            </a:extLst>
          </p:cNvPr>
          <p:cNvSpPr/>
          <p:nvPr/>
        </p:nvSpPr>
        <p:spPr>
          <a:xfrm>
            <a:off x="0" y="0"/>
            <a:ext cx="12192000" cy="9500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/>
              <a:t>ФЕДЕРАЛЬНОЕ АГЕНТСТВО МОРСКОГО И РЕЧНОГО ТРАНСПОРТА</a:t>
            </a:r>
          </a:p>
        </p:txBody>
      </p:sp>
      <p:pic>
        <p:nvPicPr>
          <p:cNvPr id="21" name="Рисунок 20">
            <a:extLst>
              <a:ext uri="{FF2B5EF4-FFF2-40B4-BE49-F238E27FC236}">
                <a16:creationId xmlns:a16="http://schemas.microsoft.com/office/drawing/2014/main" xmlns="" id="{C9712B92-8007-40EF-AE31-26A4090B651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6962" y="0"/>
            <a:ext cx="1028547" cy="950032"/>
          </a:xfrm>
          <a:prstGeom prst="rect">
            <a:avLst/>
          </a:prstGeom>
        </p:spPr>
      </p:pic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xmlns="" id="{A05F4338-ED79-47BE-AAFF-E89CD5963A6B}"/>
              </a:ext>
            </a:extLst>
          </p:cNvPr>
          <p:cNvSpPr/>
          <p:nvPr/>
        </p:nvSpPr>
        <p:spPr>
          <a:xfrm>
            <a:off x="0" y="6477918"/>
            <a:ext cx="12192000" cy="38008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xmlns="" id="{DE47CF45-E29B-47E1-8B95-10FBFE60C0B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1011437659"/>
              </p:ext>
            </p:extLst>
          </p:nvPr>
        </p:nvGraphicFramePr>
        <p:xfrm>
          <a:off x="1077685" y="950032"/>
          <a:ext cx="10450285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xmlns="" val="31980212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Chart bld="category" animBg="0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xmlns="" id="{B6A3F1C6-DD45-49F2-8F34-4CB3B20FD8C2}"/>
              </a:ext>
            </a:extLst>
          </p:cNvPr>
          <p:cNvSpPr/>
          <p:nvPr/>
        </p:nvSpPr>
        <p:spPr>
          <a:xfrm>
            <a:off x="0" y="0"/>
            <a:ext cx="12192000" cy="9500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/>
              <a:t>ФЕДЕРАЛЬНОЕ АГЕНТСТВО МОРСКОГО И РЕЧНОГО ТРАНСПОРТА</a:t>
            </a:r>
          </a:p>
        </p:txBody>
      </p:sp>
      <p:pic>
        <p:nvPicPr>
          <p:cNvPr id="21" name="Рисунок 20">
            <a:extLst>
              <a:ext uri="{FF2B5EF4-FFF2-40B4-BE49-F238E27FC236}">
                <a16:creationId xmlns:a16="http://schemas.microsoft.com/office/drawing/2014/main" xmlns="" id="{C9712B92-8007-40EF-AE31-26A4090B651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6962" y="0"/>
            <a:ext cx="1028547" cy="950032"/>
          </a:xfrm>
          <a:prstGeom prst="rect">
            <a:avLst/>
          </a:prstGeom>
        </p:spPr>
      </p:pic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xmlns="" id="{A05F4338-ED79-47BE-AAFF-E89CD5963A6B}"/>
              </a:ext>
            </a:extLst>
          </p:cNvPr>
          <p:cNvSpPr/>
          <p:nvPr/>
        </p:nvSpPr>
        <p:spPr>
          <a:xfrm>
            <a:off x="0" y="6477918"/>
            <a:ext cx="12192000" cy="38008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xmlns="" id="{D5DF6C27-D419-4A01-B23A-B419D775987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2459783457"/>
              </p:ext>
            </p:extLst>
          </p:nvPr>
        </p:nvGraphicFramePr>
        <p:xfrm>
          <a:off x="375557" y="1004641"/>
          <a:ext cx="115443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xmlns="" val="40589312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Chart bld="category" animBg="0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xmlns="" id="{B6A3F1C6-DD45-49F2-8F34-4CB3B20FD8C2}"/>
              </a:ext>
            </a:extLst>
          </p:cNvPr>
          <p:cNvSpPr/>
          <p:nvPr/>
        </p:nvSpPr>
        <p:spPr>
          <a:xfrm>
            <a:off x="0" y="0"/>
            <a:ext cx="12192000" cy="9500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/>
              <a:t>ФЕДЕРАЛЬНОЕ АГЕНТСТВО МОРСКОГО И РЕЧНОГО ТРАНСПОРТА</a:t>
            </a:r>
          </a:p>
        </p:txBody>
      </p:sp>
      <p:pic>
        <p:nvPicPr>
          <p:cNvPr id="21" name="Рисунок 20">
            <a:extLst>
              <a:ext uri="{FF2B5EF4-FFF2-40B4-BE49-F238E27FC236}">
                <a16:creationId xmlns:a16="http://schemas.microsoft.com/office/drawing/2014/main" xmlns="" id="{C9712B92-8007-40EF-AE31-26A4090B651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6962" y="0"/>
            <a:ext cx="1028547" cy="950032"/>
          </a:xfrm>
          <a:prstGeom prst="rect">
            <a:avLst/>
          </a:prstGeom>
        </p:spPr>
      </p:pic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xmlns="" id="{A05F4338-ED79-47BE-AAFF-E89CD5963A6B}"/>
              </a:ext>
            </a:extLst>
          </p:cNvPr>
          <p:cNvSpPr/>
          <p:nvPr/>
        </p:nvSpPr>
        <p:spPr>
          <a:xfrm>
            <a:off x="0" y="6477918"/>
            <a:ext cx="12192000" cy="38008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xmlns="" id="{7048F396-25E1-4D04-8AEF-87F6B48D2E0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869088813"/>
              </p:ext>
            </p:extLst>
          </p:nvPr>
        </p:nvGraphicFramePr>
        <p:xfrm>
          <a:off x="914401" y="950032"/>
          <a:ext cx="10254342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xmlns="" val="12859201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Chart bld="category" animBg="0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xmlns="" id="{B6A3F1C6-DD45-49F2-8F34-4CB3B20FD8C2}"/>
              </a:ext>
            </a:extLst>
          </p:cNvPr>
          <p:cNvSpPr/>
          <p:nvPr/>
        </p:nvSpPr>
        <p:spPr>
          <a:xfrm>
            <a:off x="0" y="0"/>
            <a:ext cx="12192000" cy="9500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/>
              <a:t>ФЕДЕРАЛЬНОЕ АГЕНТСТВО МОРСКОГО И РЕЧНОГО ТРАНСПОРТА</a:t>
            </a:r>
          </a:p>
        </p:txBody>
      </p:sp>
      <p:pic>
        <p:nvPicPr>
          <p:cNvPr id="21" name="Рисунок 20">
            <a:extLst>
              <a:ext uri="{FF2B5EF4-FFF2-40B4-BE49-F238E27FC236}">
                <a16:creationId xmlns:a16="http://schemas.microsoft.com/office/drawing/2014/main" xmlns="" id="{C9712B92-8007-40EF-AE31-26A4090B651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6962" y="0"/>
            <a:ext cx="1028547" cy="950032"/>
          </a:xfrm>
          <a:prstGeom prst="rect">
            <a:avLst/>
          </a:prstGeom>
        </p:spPr>
      </p:pic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xmlns="" id="{A05F4338-ED79-47BE-AAFF-E89CD5963A6B}"/>
              </a:ext>
            </a:extLst>
          </p:cNvPr>
          <p:cNvSpPr/>
          <p:nvPr/>
        </p:nvSpPr>
        <p:spPr>
          <a:xfrm>
            <a:off x="0" y="6477918"/>
            <a:ext cx="12192000" cy="38008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xmlns="" id="{4A78D3E5-041C-48AD-9570-8420FBBC718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2933532898"/>
              </p:ext>
            </p:extLst>
          </p:nvPr>
        </p:nvGraphicFramePr>
        <p:xfrm>
          <a:off x="734786" y="1151599"/>
          <a:ext cx="10776857" cy="53635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xmlns="" val="11157170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Chart bld="category" animBg="0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xmlns="" id="{B6A3F1C6-DD45-49F2-8F34-4CB3B20FD8C2}"/>
              </a:ext>
            </a:extLst>
          </p:cNvPr>
          <p:cNvSpPr/>
          <p:nvPr/>
        </p:nvSpPr>
        <p:spPr>
          <a:xfrm>
            <a:off x="0" y="0"/>
            <a:ext cx="12192000" cy="9500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/>
              <a:t>ФЕДЕРАЛЬНОЕ АГЕНТСТВО МОРСКОГО И РЕЧНОГО ТРАНСПОРТА</a:t>
            </a:r>
          </a:p>
        </p:txBody>
      </p:sp>
      <p:pic>
        <p:nvPicPr>
          <p:cNvPr id="21" name="Рисунок 20">
            <a:extLst>
              <a:ext uri="{FF2B5EF4-FFF2-40B4-BE49-F238E27FC236}">
                <a16:creationId xmlns:a16="http://schemas.microsoft.com/office/drawing/2014/main" xmlns="" id="{C9712B92-8007-40EF-AE31-26A4090B651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6962" y="0"/>
            <a:ext cx="1028547" cy="950032"/>
          </a:xfrm>
          <a:prstGeom prst="rect">
            <a:avLst/>
          </a:prstGeom>
        </p:spPr>
      </p:pic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xmlns="" id="{A05F4338-ED79-47BE-AAFF-E89CD5963A6B}"/>
              </a:ext>
            </a:extLst>
          </p:cNvPr>
          <p:cNvSpPr/>
          <p:nvPr/>
        </p:nvSpPr>
        <p:spPr>
          <a:xfrm>
            <a:off x="0" y="6477918"/>
            <a:ext cx="12192000" cy="38008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xmlns="" id="{4A405A06-6EB5-4F5D-BAF5-3973C3D30D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726066193"/>
              </p:ext>
            </p:extLst>
          </p:nvPr>
        </p:nvGraphicFramePr>
        <p:xfrm>
          <a:off x="816429" y="950032"/>
          <a:ext cx="10482941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xmlns="" val="1000154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Chart bld="category" animBg="0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xmlns="" id="{B6A3F1C6-DD45-49F2-8F34-4CB3B20FD8C2}"/>
              </a:ext>
            </a:extLst>
          </p:cNvPr>
          <p:cNvSpPr/>
          <p:nvPr/>
        </p:nvSpPr>
        <p:spPr>
          <a:xfrm>
            <a:off x="0" y="0"/>
            <a:ext cx="12192000" cy="9500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/>
              <a:t>ФЕДЕРАЛЬНОЕ АГЕНТСТВО МОРСКОГО И РЕЧНОГО ТРАНСПОРТА</a:t>
            </a:r>
          </a:p>
        </p:txBody>
      </p:sp>
      <p:pic>
        <p:nvPicPr>
          <p:cNvPr id="21" name="Рисунок 20">
            <a:extLst>
              <a:ext uri="{FF2B5EF4-FFF2-40B4-BE49-F238E27FC236}">
                <a16:creationId xmlns:a16="http://schemas.microsoft.com/office/drawing/2014/main" xmlns="" id="{C9712B92-8007-40EF-AE31-26A4090B651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6962" y="0"/>
            <a:ext cx="1028547" cy="950032"/>
          </a:xfrm>
          <a:prstGeom prst="rect">
            <a:avLst/>
          </a:prstGeom>
        </p:spPr>
      </p:pic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xmlns="" id="{A05F4338-ED79-47BE-AAFF-E89CD5963A6B}"/>
              </a:ext>
            </a:extLst>
          </p:cNvPr>
          <p:cNvSpPr/>
          <p:nvPr/>
        </p:nvSpPr>
        <p:spPr>
          <a:xfrm>
            <a:off x="0" y="6477918"/>
            <a:ext cx="12192000" cy="38008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xmlns="" id="{4A405A06-6EB5-4F5D-BAF5-3973C3D30D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726066193"/>
              </p:ext>
            </p:extLst>
          </p:nvPr>
        </p:nvGraphicFramePr>
        <p:xfrm>
          <a:off x="1" y="950032"/>
          <a:ext cx="12191999" cy="55962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xmlns="" val="1000154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Chart bld="category" animBg="0"/>
        </p:bldSub>
      </p:bldGraphic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7868</TotalTime>
  <Words>173</Words>
  <Application>Microsoft Office PowerPoint</Application>
  <PresentationFormat>Произвольный</PresentationFormat>
  <Paragraphs>68</Paragraphs>
  <Slides>9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Корлыханов Дмитрий Викторович</dc:creator>
  <cp:lastModifiedBy>Kovrovii</cp:lastModifiedBy>
  <cp:revision>65</cp:revision>
  <dcterms:created xsi:type="dcterms:W3CDTF">2019-12-13T08:54:29Z</dcterms:created>
  <dcterms:modified xsi:type="dcterms:W3CDTF">2020-11-26T10:48:10Z</dcterms:modified>
</cp:coreProperties>
</file>